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48" r:id="rId3"/>
    <p:sldId id="381" r:id="rId4"/>
    <p:sldId id="387" r:id="rId5"/>
    <p:sldId id="431" r:id="rId6"/>
    <p:sldId id="414" r:id="rId7"/>
    <p:sldId id="425" r:id="rId8"/>
    <p:sldId id="410" r:id="rId9"/>
    <p:sldId id="415" r:id="rId10"/>
    <p:sldId id="429" r:id="rId11"/>
    <p:sldId id="418" r:id="rId12"/>
    <p:sldId id="419" r:id="rId13"/>
    <p:sldId id="430" r:id="rId14"/>
    <p:sldId id="420" r:id="rId15"/>
    <p:sldId id="421" r:id="rId16"/>
    <p:sldId id="422" r:id="rId17"/>
    <p:sldId id="412" r:id="rId18"/>
    <p:sldId id="434" r:id="rId19"/>
    <p:sldId id="443" r:id="rId20"/>
    <p:sldId id="444" r:id="rId21"/>
    <p:sldId id="447" r:id="rId22"/>
  </p:sldIdLst>
  <p:sldSz cx="9144000" cy="6858000" type="screen4x3"/>
  <p:notesSz cx="6881813" cy="92964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FFCC"/>
    <a:srgbClr val="00CC99"/>
    <a:srgbClr val="00FF99"/>
    <a:srgbClr val="66FFFF"/>
    <a:srgbClr val="663300"/>
    <a:srgbClr val="CC6600"/>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I:\CEV\My%20Data\CEV%20load%20worksheet%20(3-15).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'W&amp;A Low'!$BJ$38</c:f>
              <c:strCache>
                <c:ptCount val="1"/>
                <c:pt idx="0">
                  <c:v>Nuclear</c:v>
                </c:pt>
              </c:strCache>
            </c:strRef>
          </c:tx>
          <c:spPr>
            <a:solidFill>
              <a:srgbClr val="FF0000"/>
            </a:solidFill>
          </c:spPr>
          <c:cat>
            <c:numRef>
              <c:f>'W&amp;A Low'!$BI$39:$BI$42</c:f>
              <c:numCache>
                <c:formatCode>General</c:formatCode>
                <c:ptCount val="4"/>
                <c:pt idx="0">
                  <c:v>2010</c:v>
                </c:pt>
                <c:pt idx="1">
                  <c:v>2020</c:v>
                </c:pt>
                <c:pt idx="2">
                  <c:v>2030</c:v>
                </c:pt>
                <c:pt idx="3">
                  <c:v>2050</c:v>
                </c:pt>
              </c:numCache>
            </c:numRef>
          </c:cat>
          <c:val>
            <c:numRef>
              <c:f>'W&amp;A Low'!$BJ$39:$BJ$42</c:f>
              <c:numCache>
                <c:formatCode>General</c:formatCode>
                <c:ptCount val="4"/>
                <c:pt idx="0">
                  <c:v>70</c:v>
                </c:pt>
                <c:pt idx="1">
                  <c:v>70</c:v>
                </c:pt>
                <c:pt idx="2" formatCode="_(* #,##0_);_(* \(#,##0\);_(* &quot;-&quot;??_);_(@_)">
                  <c:v>70</c:v>
                </c:pt>
                <c:pt idx="3">
                  <c:v>70</c:v>
                </c:pt>
              </c:numCache>
            </c:numRef>
          </c:val>
        </c:ser>
        <c:ser>
          <c:idx val="1"/>
          <c:order val="1"/>
          <c:tx>
            <c:strRef>
              <c:f>'W&amp;A Low'!$BK$38</c:f>
              <c:strCache>
                <c:ptCount val="1"/>
                <c:pt idx="0">
                  <c:v>Coal</c:v>
                </c:pt>
              </c:strCache>
            </c:strRef>
          </c:tx>
          <c:spPr>
            <a:solidFill>
              <a:schemeClr val="tx1"/>
            </a:solidFill>
          </c:spPr>
          <c:cat>
            <c:numRef>
              <c:f>'W&amp;A Low'!$BI$39:$BI$42</c:f>
              <c:numCache>
                <c:formatCode>General</c:formatCode>
                <c:ptCount val="4"/>
                <c:pt idx="0">
                  <c:v>2010</c:v>
                </c:pt>
                <c:pt idx="1">
                  <c:v>2020</c:v>
                </c:pt>
                <c:pt idx="2">
                  <c:v>2030</c:v>
                </c:pt>
                <c:pt idx="3">
                  <c:v>2050</c:v>
                </c:pt>
              </c:numCache>
            </c:numRef>
          </c:cat>
          <c:val>
            <c:numRef>
              <c:f>'W&amp;A Low'!$BK$39:$BK$42</c:f>
              <c:numCache>
                <c:formatCode>General</c:formatCode>
                <c:ptCount val="4"/>
                <c:pt idx="0">
                  <c:v>278</c:v>
                </c:pt>
                <c:pt idx="1">
                  <c:v>204</c:v>
                </c:pt>
                <c:pt idx="2" formatCode="_(* #,##0_);_(* \(#,##0\);_(* &quot;-&quot;??_);_(@_)">
                  <c:v>80</c:v>
                </c:pt>
                <c:pt idx="3">
                  <c:v>0</c:v>
                </c:pt>
              </c:numCache>
            </c:numRef>
          </c:val>
        </c:ser>
        <c:ser>
          <c:idx val="2"/>
          <c:order val="2"/>
          <c:tx>
            <c:strRef>
              <c:f>'W&amp;A Low'!$BL$38</c:f>
              <c:strCache>
                <c:ptCount val="1"/>
                <c:pt idx="0">
                  <c:v>Gas</c:v>
                </c:pt>
              </c:strCache>
            </c:strRef>
          </c:tx>
          <c:spPr>
            <a:solidFill>
              <a:schemeClr val="bg1">
                <a:lumMod val="65000"/>
              </a:schemeClr>
            </a:solidFill>
          </c:spPr>
          <c:cat>
            <c:numRef>
              <c:f>'W&amp;A Low'!$BI$39:$BI$42</c:f>
              <c:numCache>
                <c:formatCode>General</c:formatCode>
                <c:ptCount val="4"/>
                <c:pt idx="0">
                  <c:v>2010</c:v>
                </c:pt>
                <c:pt idx="1">
                  <c:v>2020</c:v>
                </c:pt>
                <c:pt idx="2">
                  <c:v>2030</c:v>
                </c:pt>
                <c:pt idx="3">
                  <c:v>2050</c:v>
                </c:pt>
              </c:numCache>
            </c:numRef>
          </c:cat>
          <c:val>
            <c:numRef>
              <c:f>'W&amp;A Low'!$BL$39:$BL$42</c:f>
              <c:numCache>
                <c:formatCode>General</c:formatCode>
                <c:ptCount val="4"/>
                <c:pt idx="0">
                  <c:v>149</c:v>
                </c:pt>
                <c:pt idx="1">
                  <c:v>103</c:v>
                </c:pt>
                <c:pt idx="2" formatCode="_(* #,##0_);_(* \(#,##0\);_(* &quot;-&quot;??_);_(@_)">
                  <c:v>156</c:v>
                </c:pt>
                <c:pt idx="3">
                  <c:v>76</c:v>
                </c:pt>
              </c:numCache>
            </c:numRef>
          </c:val>
        </c:ser>
        <c:ser>
          <c:idx val="4"/>
          <c:order val="3"/>
          <c:tx>
            <c:strRef>
              <c:f>'W&amp;A Low'!$BN$38</c:f>
              <c:strCache>
                <c:ptCount val="1"/>
                <c:pt idx="0">
                  <c:v>Hydro</c:v>
                </c:pt>
              </c:strCache>
            </c:strRef>
          </c:tx>
          <c:spPr>
            <a:solidFill>
              <a:schemeClr val="accent1"/>
            </a:solidFill>
          </c:spPr>
          <c:cat>
            <c:numRef>
              <c:f>'W&amp;A Low'!$BI$39:$BI$42</c:f>
              <c:numCache>
                <c:formatCode>General</c:formatCode>
                <c:ptCount val="4"/>
                <c:pt idx="0">
                  <c:v>2010</c:v>
                </c:pt>
                <c:pt idx="1">
                  <c:v>2020</c:v>
                </c:pt>
                <c:pt idx="2">
                  <c:v>2030</c:v>
                </c:pt>
                <c:pt idx="3">
                  <c:v>2050</c:v>
                </c:pt>
              </c:numCache>
            </c:numRef>
          </c:cat>
          <c:val>
            <c:numRef>
              <c:f>'W&amp;A Low'!$BN$39:$BN$42</c:f>
              <c:numCache>
                <c:formatCode>General</c:formatCode>
                <c:ptCount val="4"/>
                <c:pt idx="0">
                  <c:v>246</c:v>
                </c:pt>
                <c:pt idx="1">
                  <c:v>252</c:v>
                </c:pt>
                <c:pt idx="2" formatCode="_(* #,##0_);_(* \(#,##0\);_(* &quot;-&quot;??_);_(@_)">
                  <c:v>227</c:v>
                </c:pt>
                <c:pt idx="3">
                  <c:v>204</c:v>
                </c:pt>
              </c:numCache>
            </c:numRef>
          </c:val>
        </c:ser>
        <c:ser>
          <c:idx val="3"/>
          <c:order val="4"/>
          <c:tx>
            <c:strRef>
              <c:f>'W&amp;A Low'!$BM$38</c:f>
              <c:strCache>
                <c:ptCount val="1"/>
                <c:pt idx="0">
                  <c:v>RE</c:v>
                </c:pt>
              </c:strCache>
            </c:strRef>
          </c:tx>
          <c:spPr>
            <a:solidFill>
              <a:schemeClr val="accent3"/>
            </a:solidFill>
          </c:spPr>
          <c:cat>
            <c:numRef>
              <c:f>'W&amp;A Low'!$BI$39:$BI$42</c:f>
              <c:numCache>
                <c:formatCode>General</c:formatCode>
                <c:ptCount val="4"/>
                <c:pt idx="0">
                  <c:v>2010</c:v>
                </c:pt>
                <c:pt idx="1">
                  <c:v>2020</c:v>
                </c:pt>
                <c:pt idx="2">
                  <c:v>2030</c:v>
                </c:pt>
                <c:pt idx="3">
                  <c:v>2050</c:v>
                </c:pt>
              </c:numCache>
            </c:numRef>
          </c:cat>
          <c:val>
            <c:numRef>
              <c:f>'W&amp;A Low'!$BM$39:$BM$42</c:f>
              <c:numCache>
                <c:formatCode>General</c:formatCode>
                <c:ptCount val="4"/>
                <c:pt idx="0">
                  <c:v>63</c:v>
                </c:pt>
                <c:pt idx="1">
                  <c:v>152</c:v>
                </c:pt>
                <c:pt idx="2" formatCode="_(* #,##0_);_(* \(#,##0\);_(* &quot;-&quot;??_);_(@_)">
                  <c:v>149</c:v>
                </c:pt>
                <c:pt idx="3">
                  <c:v>180</c:v>
                </c:pt>
              </c:numCache>
            </c:numRef>
          </c:val>
        </c:ser>
        <c:ser>
          <c:idx val="5"/>
          <c:order val="5"/>
          <c:tx>
            <c:strRef>
              <c:f>'W&amp;A Low'!$BO$38</c:f>
              <c:strCache>
                <c:ptCount val="1"/>
                <c:pt idx="0">
                  <c:v>Incremental CHP</c:v>
                </c:pt>
              </c:strCache>
            </c:strRef>
          </c:tx>
          <c:spPr>
            <a:solidFill>
              <a:srgbClr val="FFFF00"/>
            </a:solidFill>
          </c:spPr>
          <c:cat>
            <c:numRef>
              <c:f>'W&amp;A Low'!$BI$39:$BI$42</c:f>
              <c:numCache>
                <c:formatCode>General</c:formatCode>
                <c:ptCount val="4"/>
                <c:pt idx="0">
                  <c:v>2010</c:v>
                </c:pt>
                <c:pt idx="1">
                  <c:v>2020</c:v>
                </c:pt>
                <c:pt idx="2">
                  <c:v>2030</c:v>
                </c:pt>
                <c:pt idx="3">
                  <c:v>2050</c:v>
                </c:pt>
              </c:numCache>
            </c:numRef>
          </c:cat>
          <c:val>
            <c:numRef>
              <c:f>'W&amp;A Low'!$BO$39:$BO$42</c:f>
              <c:numCache>
                <c:formatCode>General</c:formatCode>
                <c:ptCount val="4"/>
                <c:pt idx="0">
                  <c:v>19</c:v>
                </c:pt>
                <c:pt idx="1">
                  <c:v>57</c:v>
                </c:pt>
                <c:pt idx="2" formatCode="_(* #,##0_);_(* \(#,##0\);_(* &quot;-&quot;??_);_(@_)">
                  <c:v>95</c:v>
                </c:pt>
                <c:pt idx="3">
                  <c:v>95</c:v>
                </c:pt>
              </c:numCache>
            </c:numRef>
          </c:val>
        </c:ser>
        <c:ser>
          <c:idx val="6"/>
          <c:order val="6"/>
          <c:tx>
            <c:strRef>
              <c:f>'W&amp;A Low'!$BP$38</c:f>
              <c:strCache>
                <c:ptCount val="1"/>
                <c:pt idx="0">
                  <c:v>Additional Zero Carbon Resources</c:v>
                </c:pt>
              </c:strCache>
            </c:strRef>
          </c:tx>
          <c:spPr>
            <a:pattFill prst="pct30">
              <a:fgClr>
                <a:schemeClr val="accent3"/>
              </a:fgClr>
              <a:bgClr>
                <a:schemeClr val="bg1"/>
              </a:bgClr>
            </a:pattFill>
          </c:spPr>
          <c:cat>
            <c:numRef>
              <c:f>'W&amp;A Low'!$BI$39:$BI$42</c:f>
              <c:numCache>
                <c:formatCode>General</c:formatCode>
                <c:ptCount val="4"/>
                <c:pt idx="0">
                  <c:v>2010</c:v>
                </c:pt>
                <c:pt idx="1">
                  <c:v>2020</c:v>
                </c:pt>
                <c:pt idx="2">
                  <c:v>2030</c:v>
                </c:pt>
                <c:pt idx="3">
                  <c:v>2050</c:v>
                </c:pt>
              </c:numCache>
            </c:numRef>
          </c:cat>
          <c:val>
            <c:numRef>
              <c:f>'W&amp;A Low'!$BP$39:$BP$42</c:f>
              <c:numCache>
                <c:formatCode>General</c:formatCode>
                <c:ptCount val="4"/>
                <c:pt idx="0">
                  <c:v>0</c:v>
                </c:pt>
                <c:pt idx="2" formatCode="_(* #,##0_);_(* \(#,##0\);_(* &quot;-&quot;??_);_(@_)">
                  <c:v>86</c:v>
                </c:pt>
                <c:pt idx="3" formatCode="_(* #,##0.00_);_(* \(#,##0.00\);_(* &quot;-&quot;??_);_(@_)">
                  <c:v>418.03903289475488</c:v>
                </c:pt>
              </c:numCache>
            </c:numRef>
          </c:val>
        </c:ser>
        <c:dLbls/>
        <c:overlap val="100"/>
        <c:axId val="170247296"/>
        <c:axId val="170249216"/>
      </c:barChart>
      <c:catAx>
        <c:axId val="170247296"/>
        <c:scaling>
          <c:orientation val="minMax"/>
        </c:scaling>
        <c:axPos val="b"/>
        <c:numFmt formatCode="General" sourceLinked="1"/>
        <c:tickLblPos val="nextTo"/>
        <c:txPr>
          <a:bodyPr rot="0" vert="horz"/>
          <a:lstStyle/>
          <a:p>
            <a:pPr>
              <a:defRPr/>
            </a:pPr>
            <a:endParaRPr lang="en-US"/>
          </a:p>
        </c:txPr>
        <c:crossAx val="170249216"/>
        <c:crosses val="autoZero"/>
        <c:auto val="1"/>
        <c:lblAlgn val="ctr"/>
        <c:lblOffset val="100"/>
      </c:catAx>
      <c:valAx>
        <c:axId val="170249216"/>
        <c:scaling>
          <c:orientation val="minMax"/>
        </c:scaling>
        <c:axPos val="l"/>
        <c:majorGridlines/>
        <c:title>
          <c:tx>
            <c:rich>
              <a:bodyPr/>
              <a:lstStyle/>
              <a:p>
                <a:pPr>
                  <a:defRPr/>
                </a:pPr>
                <a:r>
                  <a:rPr lang="en-US"/>
                  <a:t>Billion kWh</a:t>
                </a:r>
              </a:p>
            </c:rich>
          </c:tx>
          <c:layout/>
        </c:title>
        <c:numFmt formatCode="General" sourceLinked="1"/>
        <c:tickLblPos val="nextTo"/>
        <c:txPr>
          <a:bodyPr rot="0" vert="horz"/>
          <a:lstStyle/>
          <a:p>
            <a:pPr>
              <a:defRPr/>
            </a:pPr>
            <a:endParaRPr lang="en-US"/>
          </a:p>
        </c:txPr>
        <c:crossAx val="170247296"/>
        <c:crosses val="autoZero"/>
        <c:crossBetween val="between"/>
      </c:valAx>
    </c:plotArea>
    <c:legend>
      <c:legendPos val="r"/>
      <c:layout/>
      <c:txPr>
        <a:bodyPr/>
        <a:lstStyle/>
        <a:p>
          <a:pPr>
            <a:defRPr sz="1600"/>
          </a:pPr>
          <a:endParaRPr lang="en-US"/>
        </a:p>
      </c:txPr>
    </c:legend>
    <c:plotVisOnly val="1"/>
    <c:dispBlanksAs val="gap"/>
  </c:chart>
  <c:txPr>
    <a:bodyPr/>
    <a:lstStyle/>
    <a:p>
      <a:pPr>
        <a:defRPr sz="1200" b="0" i="0" u="none" strike="noStrike" baseline="0">
          <a:solidFill>
            <a:srgbClr val="00FFFF"/>
          </a:solidFill>
          <a:latin typeface="Calibri"/>
          <a:ea typeface="Calibri"/>
          <a:cs typeface="Calibri"/>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a:defRPr sz="1200">
                <a:cs typeface="+mn-cs"/>
              </a:defRPr>
            </a:lvl1pPr>
          </a:lstStyle>
          <a:p>
            <a:pPr>
              <a:defRPr/>
            </a:pPr>
            <a:fld id="{D96F5C83-4A5E-4F76-A6AB-332AC0F3F1EE}" type="datetimeFigureOut">
              <a:rPr lang="en-US"/>
              <a:pPr>
                <a:defRPr/>
              </a:pPr>
              <a:t>1/18/2012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46" tIns="46223" rIns="92446" bIns="46223" rtlCol="0" anchor="b"/>
          <a:lstStyle>
            <a:lvl1pPr algn="r">
              <a:defRPr sz="1200">
                <a:cs typeface="+mn-cs"/>
              </a:defRPr>
            </a:lvl1pPr>
          </a:lstStyle>
          <a:p>
            <a:pPr>
              <a:defRPr/>
            </a:pPr>
            <a:fld id="{F9EFD8C0-C50E-4343-B227-B9CE76F8D1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97313" y="0"/>
            <a:ext cx="2982912"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8975" y="4416425"/>
            <a:ext cx="5505450"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82913"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97313" y="8829675"/>
            <a:ext cx="2982912"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atin typeface="Arial" charset="0"/>
                <a:cs typeface="+mn-cs"/>
              </a:defRPr>
            </a:lvl1pPr>
          </a:lstStyle>
          <a:p>
            <a:pPr>
              <a:defRPr/>
            </a:pPr>
            <a:fld id="{7C7D8305-634E-4CAD-9444-B26B9B5F7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7B2847F-8886-483E-A957-28A091EFF2E1}" type="slidenum">
              <a:rPr lang="en-US" smtClean="0"/>
              <a:pPr eaLnBrk="1" hangingPunct="1">
                <a:defRPr/>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Show the quantity of ng potential, give caveats</a:t>
            </a:r>
          </a:p>
          <a:p>
            <a:pPr eaLnBrk="1" hangingPunct="1"/>
            <a:r>
              <a:rPr lang="en-US" smtClean="0"/>
              <a:t>Opportunities, Guidance, end with Don’t Bet Against American Innovation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549E958-3544-43EA-AF0D-D7943A9614B9}" type="slidenum">
              <a:rPr lang="en-US" smtClean="0"/>
              <a:pPr eaLnBrk="1" hangingPunct="1">
                <a:defRPr/>
              </a:pPr>
              <a:t>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smtClean="0"/>
              <a:t>All are important</a:t>
            </a:r>
          </a:p>
          <a:p>
            <a:pPr eaLnBrk="1" hangingPunct="1"/>
            <a:r>
              <a:rPr lang="en-US" smtClean="0"/>
              <a:t>Env. WRA no debating, questioning, struggle hard to help solve</a:t>
            </a:r>
          </a:p>
          <a:p>
            <a:pPr eaLnBrk="1" hangingPunct="1"/>
            <a:r>
              <a:rPr lang="en-US" smtClean="0"/>
              <a:t>Public Health;  1365 and many others</a:t>
            </a:r>
          </a:p>
          <a:p>
            <a:pPr eaLnBrk="1" hangingPunct="1"/>
            <a:r>
              <a:rPr lang="en-US" smtClean="0"/>
              <a:t>ECON.  My two sons entering job market</a:t>
            </a:r>
          </a:p>
          <a:p>
            <a:pPr eaLnBrk="1" hangingPunct="1"/>
            <a:r>
              <a:rPr lang="en-US" smtClean="0"/>
              <a:t>Security;  lots of changes in oil rich countries, much instability remains and will so imp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C81B57B-6F66-4A4E-A988-B71C896910AC}" type="slidenum">
              <a:rPr lang="en-US" smtClean="0"/>
              <a:pPr eaLnBrk="1" hangingPunct="1">
                <a:defRPr/>
              </a:pPr>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DA75351-1E8E-4A51-8A24-BD2D0C9E2D2D}" type="slidenum">
              <a:rPr lang="en-US" smtClean="0">
                <a:solidFill>
                  <a:srgbClr val="000000"/>
                </a:solidFill>
                <a:ea typeface="ＭＳ Ｐゴシック" pitchFamily="34" charset="-128"/>
              </a:rPr>
              <a:pPr eaLnBrk="1" hangingPunct="1">
                <a:defRPr/>
              </a:pPr>
              <a:t>4</a:t>
            </a:fld>
            <a:endParaRPr lang="en-US" smtClean="0">
              <a:solidFill>
                <a:srgbClr val="000000"/>
              </a:solidFill>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Nuclear and Hydro held constant, RE past 2020 represents contribution from existing state RPSs</a:t>
            </a:r>
          </a:p>
          <a:p>
            <a:pPr eaLnBrk="1" hangingPunct="1"/>
            <a:r>
              <a:rPr lang="en-US" smtClean="0">
                <a:ea typeface="ＭＳ Ｐゴシック" pitchFamily="34" charset="-128"/>
              </a:rPr>
              <a:t>The NG portion of the portfolio will be important fluctuating somewhat around 150 Bkwhs, peaking in 2030 and then declining somewhat by 2050.  </a:t>
            </a:r>
          </a:p>
          <a:p>
            <a:pPr eaLnBrk="1" hangingPunct="1"/>
            <a:r>
              <a:rPr lang="en-US" smtClean="0">
                <a:ea typeface="ＭＳ Ｐゴシック" pitchFamily="34" charset="-128"/>
              </a:rPr>
              <a:t>Can’t predict exact amount because a lot of variable involved from policy changes (or not) to economic recovery, tech innovation, investment incentives etc.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819701A-4F29-41FD-9F1E-17896EE11092}" type="slidenum">
              <a:rPr lang="en-US" smtClean="0"/>
              <a:pPr eaLnBrk="1" hangingPunct="1">
                <a:defRPr/>
              </a:pPr>
              <a:t>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9D4DF7B-BFB8-45D1-BEBB-9B6DE8F46300}" type="slidenum">
              <a:rPr lang="en-US" smtClean="0"/>
              <a:pPr eaLnBrk="1" hangingPunct="1">
                <a:defRPr/>
              </a:pPr>
              <a:t>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CD623F09-9E6F-4E48-913B-7F9309CB022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DB1497-C15E-4E8C-A6BA-2BDA9BBA38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02EF0-4AD1-4929-9C54-7DF34A57BC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0681DC-B0E8-4176-8632-1734E523FB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A04F85-16C5-4D4B-ACBF-3B691BBD1F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49FFD-1A14-40B6-B1EB-BE287BD7B4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92A210-BD4F-438B-913E-E2288397CE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229CF7-0542-4E50-B4E7-CA60B4D08C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7D5362-D97C-4D16-A24B-8E1564C82B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D194F6-874C-4276-934C-E1DE561208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BEE807-BD47-48FC-8F48-82FFB4FE26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0CB772-CE8A-4A14-A131-966C6CF51B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9CAB4DF9-F945-4A8C-BD7E-2759093F09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609600"/>
            <a:ext cx="8686800" cy="1470025"/>
          </a:xfrm>
        </p:spPr>
        <p:txBody>
          <a:bodyPr/>
          <a:lstStyle/>
          <a:p>
            <a:pPr eaLnBrk="1" hangingPunct="1"/>
            <a:r>
              <a:rPr lang="en-US" sz="4000" smtClean="0">
                <a:solidFill>
                  <a:schemeClr val="accent1"/>
                </a:solidFill>
              </a:rPr>
              <a:t/>
            </a:r>
            <a:br>
              <a:rPr lang="en-US" sz="4000" smtClean="0">
                <a:solidFill>
                  <a:schemeClr val="accent1"/>
                </a:solidFill>
              </a:rPr>
            </a:br>
            <a:r>
              <a:rPr lang="en-US" sz="4000" u="sng" smtClean="0">
                <a:solidFill>
                  <a:schemeClr val="accent1"/>
                </a:solidFill>
              </a:rPr>
              <a:t>Natural Gas:</a:t>
            </a:r>
            <a:r>
              <a:rPr lang="en-US" sz="4000" smtClean="0">
                <a:solidFill>
                  <a:schemeClr val="accent1"/>
                </a:solidFill>
              </a:rPr>
              <a:t>  </a:t>
            </a:r>
            <a:br>
              <a:rPr lang="en-US" sz="4000" smtClean="0">
                <a:solidFill>
                  <a:schemeClr val="accent1"/>
                </a:solidFill>
              </a:rPr>
            </a:br>
            <a:r>
              <a:rPr lang="en-US" sz="3200" smtClean="0">
                <a:solidFill>
                  <a:schemeClr val="accent1"/>
                </a:solidFill>
              </a:rPr>
              <a:t>Game Changer </a:t>
            </a:r>
            <a:r>
              <a:rPr lang="en-US" sz="3200" u="sng" smtClean="0">
                <a:solidFill>
                  <a:schemeClr val="accent1"/>
                </a:solidFill>
              </a:rPr>
              <a:t>Or</a:t>
            </a:r>
            <a:r>
              <a:rPr lang="en-US" sz="3200" smtClean="0">
                <a:solidFill>
                  <a:schemeClr val="accent1"/>
                </a:solidFill>
              </a:rPr>
              <a:t> Runner Left on Base?</a:t>
            </a:r>
            <a:br>
              <a:rPr lang="en-US" sz="3200" smtClean="0">
                <a:solidFill>
                  <a:schemeClr val="accent1"/>
                </a:solidFill>
              </a:rPr>
            </a:br>
            <a:r>
              <a:rPr lang="en-US" sz="3200" i="1" smtClean="0">
                <a:solidFill>
                  <a:schemeClr val="accent1"/>
                </a:solidFill>
              </a:rPr>
              <a:t>Working to Get it Right in CO!</a:t>
            </a:r>
          </a:p>
        </p:txBody>
      </p:sp>
      <p:sp>
        <p:nvSpPr>
          <p:cNvPr id="2051" name="Rectangle 3"/>
          <p:cNvSpPr>
            <a:spLocks noGrp="1" noChangeArrowheads="1"/>
          </p:cNvSpPr>
          <p:nvPr>
            <p:ph type="subTitle" idx="1"/>
          </p:nvPr>
        </p:nvSpPr>
        <p:spPr/>
        <p:txBody>
          <a:bodyPr/>
          <a:lstStyle/>
          <a:p>
            <a:pPr eaLnBrk="1" hangingPunct="1"/>
            <a:r>
              <a:rPr lang="en-US" sz="2400" smtClean="0">
                <a:solidFill>
                  <a:schemeClr val="accent1"/>
                </a:solidFill>
              </a:rPr>
              <a:t>Dr. Gary Graham</a:t>
            </a:r>
          </a:p>
          <a:p>
            <a:pPr eaLnBrk="1" hangingPunct="1"/>
            <a:r>
              <a:rPr lang="en-US" sz="2400" smtClean="0">
                <a:solidFill>
                  <a:schemeClr val="accent1"/>
                </a:solidFill>
              </a:rPr>
              <a:t>Director, Lands Program</a:t>
            </a:r>
          </a:p>
        </p:txBody>
      </p:sp>
      <p:pic>
        <p:nvPicPr>
          <p:cNvPr id="2052" name="Picture 5"/>
          <p:cNvPicPr>
            <a:picLocks noChangeAspect="1" noChangeArrowheads="1"/>
          </p:cNvPicPr>
          <p:nvPr/>
        </p:nvPicPr>
        <p:blipFill>
          <a:blip r:embed="rId4" cstate="print"/>
          <a:srcRect/>
          <a:stretch>
            <a:fillRect/>
          </a:stretch>
        </p:blipFill>
        <p:spPr bwMode="auto">
          <a:xfrm>
            <a:off x="3048000" y="5257800"/>
            <a:ext cx="2971800" cy="1274763"/>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66FFFF"/>
                </a:solidFill>
              </a:rPr>
              <a:t>Challenges: Transition Fuel</a:t>
            </a:r>
          </a:p>
        </p:txBody>
      </p:sp>
      <p:sp>
        <p:nvSpPr>
          <p:cNvPr id="178179" name="Content Placeholder 2"/>
          <p:cNvSpPr>
            <a:spLocks noGrp="1"/>
          </p:cNvSpPr>
          <p:nvPr>
            <p:ph idx="1"/>
          </p:nvPr>
        </p:nvSpPr>
        <p:spPr>
          <a:xfrm>
            <a:off x="457200" y="1447800"/>
            <a:ext cx="8229600" cy="5638800"/>
          </a:xfrm>
        </p:spPr>
        <p:txBody>
          <a:bodyPr/>
          <a:lstStyle/>
          <a:p>
            <a:pPr marL="0" indent="0">
              <a:buFontTx/>
              <a:buNone/>
              <a:defRPr/>
            </a:pPr>
            <a:endParaRPr lang="en-US" dirty="0" smtClean="0">
              <a:solidFill>
                <a:srgbClr val="FFFF00"/>
              </a:solidFill>
            </a:endParaRPr>
          </a:p>
          <a:p>
            <a:pPr marL="342900" lvl="1" indent="-342900">
              <a:buFontTx/>
              <a:buChar char="•"/>
              <a:defRPr/>
            </a:pPr>
            <a:r>
              <a:rPr lang="en-US" kern="1200" dirty="0">
                <a:solidFill>
                  <a:srgbClr val="FFFF00"/>
                </a:solidFill>
                <a:ea typeface="ＭＳ Ｐゴシック" charset="0"/>
                <a:cs typeface="Arial"/>
              </a:rPr>
              <a:t>NG complements more variable generation and does </a:t>
            </a:r>
            <a:r>
              <a:rPr lang="en-US" dirty="0">
                <a:solidFill>
                  <a:srgbClr val="FFFF00"/>
                </a:solidFill>
                <a:ea typeface="ＭＳ Ｐゴシック" charset="0"/>
                <a:cs typeface="Arial"/>
              </a:rPr>
              <a:t>n</a:t>
            </a:r>
            <a:r>
              <a:rPr lang="en-US" dirty="0">
                <a:solidFill>
                  <a:srgbClr val="FFFF00"/>
                </a:solidFill>
              </a:rPr>
              <a:t>ot displace RE or EE</a:t>
            </a:r>
          </a:p>
          <a:p>
            <a:pPr lvl="1">
              <a:defRPr/>
            </a:pPr>
            <a:r>
              <a:rPr lang="en-US" sz="2400" dirty="0">
                <a:solidFill>
                  <a:schemeClr val="accent2">
                    <a:lumMod val="20000"/>
                    <a:lumOff val="80000"/>
                  </a:schemeClr>
                </a:solidFill>
              </a:rPr>
              <a:t>Together NG, RE and EE replace aging coal </a:t>
            </a:r>
            <a:r>
              <a:rPr lang="en-US" sz="2400" dirty="0" smtClean="0">
                <a:solidFill>
                  <a:schemeClr val="accent2">
                    <a:lumMod val="20000"/>
                    <a:lumOff val="80000"/>
                  </a:schemeClr>
                </a:solidFill>
              </a:rPr>
              <a:t>generation</a:t>
            </a:r>
            <a:r>
              <a:rPr lang="en-US" dirty="0" smtClean="0">
                <a:solidFill>
                  <a:schemeClr val="accent2">
                    <a:lumMod val="20000"/>
                    <a:lumOff val="80000"/>
                  </a:schemeClr>
                </a:solidFill>
              </a:rPr>
              <a:t>  </a:t>
            </a:r>
          </a:p>
          <a:p>
            <a:pPr>
              <a:defRPr/>
            </a:pPr>
            <a:r>
              <a:rPr lang="en-US" sz="2800" dirty="0" smtClean="0">
                <a:solidFill>
                  <a:srgbClr val="FFFF00"/>
                </a:solidFill>
              </a:rPr>
              <a:t>Locate new plants close to load</a:t>
            </a:r>
          </a:p>
          <a:p>
            <a:pPr lvl="1">
              <a:defRPr/>
            </a:pPr>
            <a:r>
              <a:rPr lang="en-US" sz="2400" dirty="0" smtClean="0">
                <a:solidFill>
                  <a:schemeClr val="accent2">
                    <a:lumMod val="20000"/>
                    <a:lumOff val="80000"/>
                  </a:schemeClr>
                </a:solidFill>
              </a:rPr>
              <a:t>Minimize cost and transmission</a:t>
            </a:r>
          </a:p>
          <a:p>
            <a:pPr lvl="1">
              <a:defRPr/>
            </a:pPr>
            <a:r>
              <a:rPr lang="en-US" sz="2400" dirty="0" smtClean="0">
                <a:solidFill>
                  <a:schemeClr val="accent2">
                    <a:lumMod val="20000"/>
                    <a:lumOff val="80000"/>
                  </a:schemeClr>
                </a:solidFill>
              </a:rPr>
              <a:t>Pipeline safety, fugitive emissions</a:t>
            </a:r>
          </a:p>
          <a:p>
            <a:pPr>
              <a:defRPr/>
            </a:pPr>
            <a:r>
              <a:rPr lang="en-US" sz="2800" dirty="0" smtClean="0">
                <a:solidFill>
                  <a:srgbClr val="FFFF00"/>
                </a:solidFill>
              </a:rPr>
              <a:t>Improve efficiency of gas plants</a:t>
            </a:r>
          </a:p>
          <a:p>
            <a:pPr lvl="1">
              <a:defRPr/>
            </a:pPr>
            <a:r>
              <a:rPr lang="en-US" sz="2400" dirty="0" smtClean="0">
                <a:solidFill>
                  <a:schemeClr val="accent2">
                    <a:lumMod val="20000"/>
                    <a:lumOff val="80000"/>
                  </a:schemeClr>
                </a:solidFill>
              </a:rPr>
              <a:t>More cogeneration</a:t>
            </a:r>
          </a:p>
        </p:txBody>
      </p:sp>
      <p:pic>
        <p:nvPicPr>
          <p:cNvPr id="11268" name="Picture 2"/>
          <p:cNvPicPr>
            <a:picLocks noChangeAspect="1" noChangeArrowheads="1"/>
          </p:cNvPicPr>
          <p:nvPr/>
        </p:nvPicPr>
        <p:blipFill>
          <a:blip r:embed="rId4"/>
          <a:srcRect/>
          <a:stretch>
            <a:fillRect/>
          </a:stretch>
        </p:blipFill>
        <p:spPr bwMode="auto">
          <a:xfrm>
            <a:off x="6934200" y="3548063"/>
            <a:ext cx="2209800" cy="3309937"/>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solidFill>
                  <a:srgbClr val="66FFFF"/>
                </a:solidFill>
              </a:rPr>
              <a:t>Geography and Ecology Challenges</a:t>
            </a:r>
          </a:p>
        </p:txBody>
      </p:sp>
      <p:sp>
        <p:nvSpPr>
          <p:cNvPr id="14339" name="Content Placeholder 2"/>
          <p:cNvSpPr>
            <a:spLocks noGrp="1"/>
          </p:cNvSpPr>
          <p:nvPr>
            <p:ph idx="1"/>
          </p:nvPr>
        </p:nvSpPr>
        <p:spPr>
          <a:xfrm>
            <a:off x="457200" y="1219200"/>
            <a:ext cx="8229600" cy="4953000"/>
          </a:xfrm>
        </p:spPr>
        <p:txBody>
          <a:bodyPr/>
          <a:lstStyle/>
          <a:p>
            <a:pPr marL="0" indent="0">
              <a:buFontTx/>
              <a:buNone/>
              <a:defRPr/>
            </a:pPr>
            <a:endParaRPr lang="en-US" dirty="0" smtClean="0">
              <a:solidFill>
                <a:schemeClr val="accent2">
                  <a:lumMod val="20000"/>
                  <a:lumOff val="80000"/>
                </a:schemeClr>
              </a:solidFill>
            </a:endParaRPr>
          </a:p>
          <a:p>
            <a:pPr>
              <a:defRPr/>
            </a:pPr>
            <a:r>
              <a:rPr lang="en-US" sz="2800" u="sng" dirty="0" smtClean="0">
                <a:solidFill>
                  <a:srgbClr val="FFFF00"/>
                </a:solidFill>
              </a:rPr>
              <a:t>Protect wildlife habitat and wild places</a:t>
            </a:r>
            <a:r>
              <a:rPr lang="en-US" sz="2800" dirty="0" smtClean="0">
                <a:solidFill>
                  <a:srgbClr val="FFFF00"/>
                </a:solidFill>
              </a:rPr>
              <a:t> by foregoing some leases and carefully siting infrastructure on existing leases.</a:t>
            </a:r>
          </a:p>
          <a:p>
            <a:pPr lvl="1">
              <a:defRPr/>
            </a:pPr>
            <a:r>
              <a:rPr lang="en-US" sz="2400" u="sng" dirty="0" smtClean="0">
                <a:solidFill>
                  <a:schemeClr val="accent2">
                    <a:lumMod val="20000"/>
                    <a:lumOff val="80000"/>
                  </a:schemeClr>
                </a:solidFill>
              </a:rPr>
              <a:t>Avoid</a:t>
            </a:r>
            <a:r>
              <a:rPr lang="en-US" sz="2400" dirty="0" smtClean="0">
                <a:solidFill>
                  <a:schemeClr val="accent2">
                    <a:lumMod val="20000"/>
                    <a:lumOff val="80000"/>
                  </a:schemeClr>
                </a:solidFill>
              </a:rPr>
              <a:t> direct, indirect, and cumulative impacts (science is critical) </a:t>
            </a:r>
          </a:p>
          <a:p>
            <a:pPr lvl="1">
              <a:defRPr/>
            </a:pPr>
            <a:r>
              <a:rPr lang="en-US" sz="2400" u="sng" dirty="0" smtClean="0">
                <a:solidFill>
                  <a:schemeClr val="accent2">
                    <a:lumMod val="20000"/>
                    <a:lumOff val="80000"/>
                  </a:schemeClr>
                </a:solidFill>
              </a:rPr>
              <a:t>Minimize</a:t>
            </a:r>
            <a:r>
              <a:rPr lang="en-US" sz="2400" dirty="0" smtClean="0">
                <a:solidFill>
                  <a:schemeClr val="accent2">
                    <a:lumMod val="20000"/>
                    <a:lumOff val="80000"/>
                  </a:schemeClr>
                </a:solidFill>
              </a:rPr>
              <a:t> impacts through stakeholder and scientifically supported mandatory BMPs </a:t>
            </a:r>
          </a:p>
          <a:p>
            <a:pPr lvl="1">
              <a:defRPr/>
            </a:pPr>
            <a:r>
              <a:rPr lang="en-US" sz="2400" u="sng" dirty="0" smtClean="0">
                <a:solidFill>
                  <a:schemeClr val="accent2">
                    <a:lumMod val="20000"/>
                    <a:lumOff val="80000"/>
                  </a:schemeClr>
                </a:solidFill>
              </a:rPr>
              <a:t>Mitigate</a:t>
            </a:r>
            <a:r>
              <a:rPr lang="en-US" sz="2400" dirty="0" smtClean="0">
                <a:solidFill>
                  <a:schemeClr val="accent2">
                    <a:lumMod val="20000"/>
                    <a:lumOff val="80000"/>
                  </a:schemeClr>
                </a:solidFill>
              </a:rPr>
              <a:t> consistent with stakeholder supported requirements (no net loss)</a:t>
            </a:r>
          </a:p>
        </p:txBody>
      </p:sp>
      <p:pic>
        <p:nvPicPr>
          <p:cNvPr id="12292" name="Picture 2"/>
          <p:cNvPicPr>
            <a:picLocks noChangeAspect="1" noChangeArrowheads="1"/>
          </p:cNvPicPr>
          <p:nvPr/>
        </p:nvPicPr>
        <p:blipFill>
          <a:blip r:embed="rId3"/>
          <a:srcRect/>
          <a:stretch>
            <a:fillRect/>
          </a:stretch>
        </p:blipFill>
        <p:spPr bwMode="auto">
          <a:xfrm>
            <a:off x="6157913" y="4724400"/>
            <a:ext cx="2986087" cy="2209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solidFill>
                  <a:srgbClr val="66FFFF"/>
                </a:solidFill>
              </a:rPr>
              <a:t>Geography and Ecology Challenges:  </a:t>
            </a:r>
            <a:r>
              <a:rPr lang="en-US" u="sng" smtClean="0">
                <a:solidFill>
                  <a:srgbClr val="66FFFF"/>
                </a:solidFill>
              </a:rPr>
              <a:t>Water</a:t>
            </a:r>
          </a:p>
        </p:txBody>
      </p:sp>
      <p:sp>
        <p:nvSpPr>
          <p:cNvPr id="14339" name="Content Placeholder 2"/>
          <p:cNvSpPr>
            <a:spLocks noGrp="1"/>
          </p:cNvSpPr>
          <p:nvPr>
            <p:ph idx="1"/>
          </p:nvPr>
        </p:nvSpPr>
        <p:spPr>
          <a:xfrm>
            <a:off x="457200" y="1371600"/>
            <a:ext cx="8229600" cy="5486400"/>
          </a:xfrm>
        </p:spPr>
        <p:txBody>
          <a:bodyPr/>
          <a:lstStyle/>
          <a:p>
            <a:pPr marL="0" indent="0">
              <a:buFontTx/>
              <a:buNone/>
              <a:defRPr/>
            </a:pPr>
            <a:endParaRPr lang="en-US" sz="2800" dirty="0" smtClean="0">
              <a:solidFill>
                <a:schemeClr val="accent2">
                  <a:lumMod val="20000"/>
                  <a:lumOff val="80000"/>
                </a:schemeClr>
              </a:solidFill>
            </a:endParaRPr>
          </a:p>
          <a:p>
            <a:pPr>
              <a:defRPr/>
            </a:pPr>
            <a:r>
              <a:rPr lang="en-US" sz="2800" dirty="0" smtClean="0">
                <a:solidFill>
                  <a:srgbClr val="FFFF00"/>
                </a:solidFill>
              </a:rPr>
              <a:t>Use water efficiently</a:t>
            </a:r>
          </a:p>
          <a:p>
            <a:pPr lvl="1">
              <a:defRPr/>
            </a:pPr>
            <a:r>
              <a:rPr lang="en-US" sz="2400" dirty="0" smtClean="0">
                <a:solidFill>
                  <a:schemeClr val="accent2">
                    <a:lumMod val="20000"/>
                    <a:lumOff val="80000"/>
                  </a:schemeClr>
                </a:solidFill>
              </a:rPr>
              <a:t>Minimize quantity, maximize quality</a:t>
            </a:r>
            <a:r>
              <a:rPr lang="en-US" sz="2400" dirty="0" smtClean="0">
                <a:solidFill>
                  <a:srgbClr val="FFFF00"/>
                </a:solidFill>
              </a:rPr>
              <a:t> </a:t>
            </a:r>
          </a:p>
          <a:p>
            <a:pPr>
              <a:defRPr/>
            </a:pPr>
            <a:r>
              <a:rPr lang="en-US" sz="2800" dirty="0" smtClean="0">
                <a:solidFill>
                  <a:srgbClr val="FFFF00"/>
                </a:solidFill>
              </a:rPr>
              <a:t>Report transparently water needs, acquisition and disposal </a:t>
            </a:r>
          </a:p>
          <a:p>
            <a:pPr>
              <a:defRPr/>
            </a:pPr>
            <a:r>
              <a:rPr lang="en-US" sz="2800" dirty="0" smtClean="0">
                <a:solidFill>
                  <a:srgbClr val="FFFF00"/>
                </a:solidFill>
              </a:rPr>
              <a:t>Avoid contamination of ground and </a:t>
            </a:r>
          </a:p>
          <a:p>
            <a:pPr marL="0" indent="0">
              <a:buFontTx/>
              <a:buNone/>
              <a:defRPr/>
            </a:pPr>
            <a:r>
              <a:rPr lang="en-US" sz="2800" dirty="0">
                <a:solidFill>
                  <a:srgbClr val="FFFF00"/>
                </a:solidFill>
              </a:rPr>
              <a:t> </a:t>
            </a:r>
            <a:r>
              <a:rPr lang="en-US" sz="2800" dirty="0" smtClean="0">
                <a:solidFill>
                  <a:srgbClr val="FFFF00"/>
                </a:solidFill>
              </a:rPr>
              <a:t>  surface water</a:t>
            </a:r>
          </a:p>
          <a:p>
            <a:pPr lvl="1">
              <a:defRPr/>
            </a:pPr>
            <a:r>
              <a:rPr lang="en-US" sz="2400" dirty="0" smtClean="0">
                <a:solidFill>
                  <a:schemeClr val="accent2">
                    <a:lumMod val="20000"/>
                    <a:lumOff val="80000"/>
                  </a:schemeClr>
                </a:solidFill>
              </a:rPr>
              <a:t>Adopt standards for minimum </a:t>
            </a:r>
            <a:r>
              <a:rPr lang="en-US" sz="2400" dirty="0">
                <a:solidFill>
                  <a:schemeClr val="accent2">
                    <a:lumMod val="20000"/>
                    <a:lumOff val="80000"/>
                  </a:schemeClr>
                </a:solidFill>
              </a:rPr>
              <a:t>and </a:t>
            </a:r>
            <a:endParaRPr lang="en-US" sz="2400" dirty="0" smtClean="0">
              <a:solidFill>
                <a:schemeClr val="accent2">
                  <a:lumMod val="20000"/>
                  <a:lumOff val="80000"/>
                </a:schemeClr>
              </a:solidFill>
            </a:endParaRPr>
          </a:p>
          <a:p>
            <a:pPr marL="457200" lvl="1" indent="0">
              <a:buFontTx/>
              <a:buNone/>
              <a:defRPr/>
            </a:pPr>
            <a:r>
              <a:rPr lang="en-US" sz="2400" dirty="0" smtClean="0">
                <a:solidFill>
                  <a:schemeClr val="accent2">
                    <a:lumMod val="20000"/>
                    <a:lumOff val="80000"/>
                  </a:schemeClr>
                </a:solidFill>
              </a:rPr>
              <a:t>maximum casing and cementing for </a:t>
            </a:r>
          </a:p>
          <a:p>
            <a:pPr marL="457200" lvl="1" indent="0">
              <a:buFontTx/>
              <a:buNone/>
              <a:defRPr/>
            </a:pPr>
            <a:r>
              <a:rPr lang="en-US" sz="2400" dirty="0" smtClean="0">
                <a:solidFill>
                  <a:schemeClr val="accent2">
                    <a:lumMod val="20000"/>
                    <a:lumOff val="80000"/>
                  </a:schemeClr>
                </a:solidFill>
              </a:rPr>
              <a:t>wellbores </a:t>
            </a:r>
          </a:p>
          <a:p>
            <a:pPr lvl="1">
              <a:defRPr/>
            </a:pPr>
            <a:r>
              <a:rPr lang="en-US" sz="2400" dirty="0" smtClean="0">
                <a:solidFill>
                  <a:schemeClr val="accent2">
                    <a:lumMod val="20000"/>
                    <a:lumOff val="80000"/>
                  </a:schemeClr>
                </a:solidFill>
              </a:rPr>
              <a:t>Ensure standards are protective</a:t>
            </a:r>
          </a:p>
          <a:p>
            <a:pPr marL="457200" lvl="1" indent="0">
              <a:buFontTx/>
              <a:buNone/>
              <a:defRPr/>
            </a:pPr>
            <a:endParaRPr lang="en-US" sz="2400" dirty="0" smtClean="0">
              <a:solidFill>
                <a:srgbClr val="FFFF00"/>
              </a:solidFill>
            </a:endParaRPr>
          </a:p>
        </p:txBody>
      </p:sp>
      <p:pic>
        <p:nvPicPr>
          <p:cNvPr id="13316" name="Picture 2"/>
          <p:cNvPicPr>
            <a:picLocks noChangeAspect="1" noChangeArrowheads="1"/>
          </p:cNvPicPr>
          <p:nvPr/>
        </p:nvPicPr>
        <p:blipFill>
          <a:blip r:embed="rId3"/>
          <a:srcRect/>
          <a:stretch>
            <a:fillRect/>
          </a:stretch>
        </p:blipFill>
        <p:spPr bwMode="auto">
          <a:xfrm>
            <a:off x="6858000" y="3886200"/>
            <a:ext cx="2286000" cy="2971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solidFill>
                  <a:srgbClr val="66FFFF"/>
                </a:solidFill>
              </a:rPr>
              <a:t>Geography and Ecology Challenges:  </a:t>
            </a:r>
            <a:r>
              <a:rPr lang="en-US" u="sng" smtClean="0">
                <a:solidFill>
                  <a:srgbClr val="66FFFF"/>
                </a:solidFill>
              </a:rPr>
              <a:t>Water</a:t>
            </a:r>
          </a:p>
        </p:txBody>
      </p:sp>
      <p:sp>
        <p:nvSpPr>
          <p:cNvPr id="14339" name="Content Placeholder 2"/>
          <p:cNvSpPr>
            <a:spLocks noGrp="1"/>
          </p:cNvSpPr>
          <p:nvPr>
            <p:ph idx="1"/>
          </p:nvPr>
        </p:nvSpPr>
        <p:spPr>
          <a:xfrm>
            <a:off x="457200" y="1371600"/>
            <a:ext cx="8229600" cy="5486400"/>
          </a:xfrm>
        </p:spPr>
        <p:txBody>
          <a:bodyPr/>
          <a:lstStyle/>
          <a:p>
            <a:pPr marL="0" indent="0">
              <a:buFontTx/>
              <a:buNone/>
              <a:defRPr/>
            </a:pPr>
            <a:endParaRPr lang="en-US" sz="2800" dirty="0" smtClean="0">
              <a:solidFill>
                <a:schemeClr val="accent2">
                  <a:lumMod val="20000"/>
                  <a:lumOff val="80000"/>
                </a:schemeClr>
              </a:solidFill>
            </a:endParaRPr>
          </a:p>
          <a:p>
            <a:pPr>
              <a:defRPr/>
            </a:pPr>
            <a:r>
              <a:rPr lang="en-US" sz="2800" dirty="0" smtClean="0">
                <a:solidFill>
                  <a:srgbClr val="FFFF00"/>
                </a:solidFill>
              </a:rPr>
              <a:t>Implement and conduct mandatory baseline water testing, monitoring and tracing</a:t>
            </a:r>
          </a:p>
          <a:p>
            <a:pPr lvl="1">
              <a:defRPr/>
            </a:pPr>
            <a:r>
              <a:rPr lang="en-US" sz="2400" dirty="0" smtClean="0">
                <a:solidFill>
                  <a:schemeClr val="accent2">
                    <a:lumMod val="20000"/>
                    <a:lumOff val="80000"/>
                  </a:schemeClr>
                </a:solidFill>
              </a:rPr>
              <a:t>Determine causation when </a:t>
            </a:r>
            <a:r>
              <a:rPr lang="en-US" sz="2400" dirty="0" err="1" smtClean="0">
                <a:solidFill>
                  <a:schemeClr val="accent2">
                    <a:lumMod val="20000"/>
                    <a:lumOff val="80000"/>
                  </a:schemeClr>
                </a:solidFill>
              </a:rPr>
              <a:t>fracking</a:t>
            </a:r>
            <a:r>
              <a:rPr lang="en-US" sz="2400" dirty="0" smtClean="0">
                <a:solidFill>
                  <a:schemeClr val="accent2">
                    <a:lumMod val="20000"/>
                    <a:lumOff val="80000"/>
                  </a:schemeClr>
                </a:solidFill>
              </a:rPr>
              <a:t> is a suspect in water contamination</a:t>
            </a:r>
          </a:p>
          <a:p>
            <a:pPr lvl="1">
              <a:defRPr/>
            </a:pPr>
            <a:endParaRPr lang="en-US" sz="2400" dirty="0" smtClean="0">
              <a:solidFill>
                <a:srgbClr val="FFFF00"/>
              </a:solidFill>
            </a:endParaRPr>
          </a:p>
          <a:p>
            <a:pPr>
              <a:defRPr/>
            </a:pPr>
            <a:r>
              <a:rPr lang="en-US" sz="2800" dirty="0" smtClean="0">
                <a:solidFill>
                  <a:srgbClr val="FFFF00"/>
                </a:solidFill>
              </a:rPr>
              <a:t>Adopt more </a:t>
            </a:r>
            <a:r>
              <a:rPr lang="en-US" sz="2800" dirty="0" err="1" smtClean="0">
                <a:solidFill>
                  <a:srgbClr val="FFFF00"/>
                </a:solidFill>
              </a:rPr>
              <a:t>pitless</a:t>
            </a:r>
            <a:r>
              <a:rPr lang="en-US" sz="2800" dirty="0" smtClean="0">
                <a:solidFill>
                  <a:srgbClr val="FFFF00"/>
                </a:solidFill>
              </a:rPr>
              <a:t> development</a:t>
            </a:r>
          </a:p>
          <a:p>
            <a:pPr>
              <a:defRPr/>
            </a:pPr>
            <a:r>
              <a:rPr lang="en-US" sz="2800" dirty="0" smtClean="0">
                <a:solidFill>
                  <a:srgbClr val="FFFF00"/>
                </a:solidFill>
              </a:rPr>
              <a:t>Adopt standards for pit construction,</a:t>
            </a:r>
          </a:p>
          <a:p>
            <a:pPr marL="0" indent="0">
              <a:buFontTx/>
              <a:buNone/>
              <a:defRPr/>
            </a:pPr>
            <a:r>
              <a:rPr lang="en-US" sz="2800" dirty="0">
                <a:solidFill>
                  <a:srgbClr val="FFFF00"/>
                </a:solidFill>
              </a:rPr>
              <a:t> </a:t>
            </a:r>
            <a:r>
              <a:rPr lang="en-US" sz="2800" dirty="0" smtClean="0">
                <a:solidFill>
                  <a:srgbClr val="FFFF00"/>
                </a:solidFill>
              </a:rPr>
              <a:t>  maintenance, and inspection </a:t>
            </a:r>
          </a:p>
          <a:p>
            <a:pPr lvl="1">
              <a:defRPr/>
            </a:pPr>
            <a:r>
              <a:rPr lang="en-US" sz="2400" dirty="0" smtClean="0">
                <a:solidFill>
                  <a:schemeClr val="accent2">
                    <a:lumMod val="20000"/>
                    <a:lumOff val="80000"/>
                  </a:schemeClr>
                </a:solidFill>
              </a:rPr>
              <a:t>Ensure effective protection</a:t>
            </a:r>
          </a:p>
          <a:p>
            <a:pPr marL="0" indent="0">
              <a:buFontTx/>
              <a:buNone/>
              <a:defRPr/>
            </a:pPr>
            <a:r>
              <a:rPr lang="en-US" sz="2800" dirty="0" smtClean="0">
                <a:solidFill>
                  <a:srgbClr val="FFFF00"/>
                </a:solidFill>
              </a:rPr>
              <a:t>   </a:t>
            </a:r>
          </a:p>
        </p:txBody>
      </p:sp>
      <p:pic>
        <p:nvPicPr>
          <p:cNvPr id="14340" name="Picture 2"/>
          <p:cNvPicPr>
            <a:picLocks noChangeAspect="1" noChangeArrowheads="1"/>
          </p:cNvPicPr>
          <p:nvPr/>
        </p:nvPicPr>
        <p:blipFill>
          <a:blip r:embed="rId3"/>
          <a:srcRect/>
          <a:stretch>
            <a:fillRect/>
          </a:stretch>
        </p:blipFill>
        <p:spPr bwMode="auto">
          <a:xfrm>
            <a:off x="6629400" y="3427413"/>
            <a:ext cx="2514600" cy="345757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rgbClr val="66FFFF"/>
                </a:solidFill>
              </a:rPr>
              <a:t>Geography and Ecology Challenges</a:t>
            </a:r>
          </a:p>
        </p:txBody>
      </p:sp>
      <p:sp>
        <p:nvSpPr>
          <p:cNvPr id="14339" name="Content Placeholder 2"/>
          <p:cNvSpPr>
            <a:spLocks noGrp="1"/>
          </p:cNvSpPr>
          <p:nvPr>
            <p:ph idx="1"/>
          </p:nvPr>
        </p:nvSpPr>
        <p:spPr>
          <a:xfrm>
            <a:off x="457200" y="1219200"/>
            <a:ext cx="8229600" cy="4953000"/>
          </a:xfrm>
        </p:spPr>
        <p:txBody>
          <a:bodyPr/>
          <a:lstStyle/>
          <a:p>
            <a:pPr marL="0" indent="0">
              <a:buFontTx/>
              <a:buNone/>
              <a:defRPr/>
            </a:pPr>
            <a:endParaRPr lang="en-US" dirty="0" smtClean="0">
              <a:solidFill>
                <a:schemeClr val="accent2">
                  <a:lumMod val="20000"/>
                  <a:lumOff val="80000"/>
                </a:schemeClr>
              </a:solidFill>
            </a:endParaRPr>
          </a:p>
          <a:p>
            <a:pPr>
              <a:defRPr/>
            </a:pPr>
            <a:r>
              <a:rPr lang="en-US" b="1" u="sng" dirty="0" smtClean="0">
                <a:solidFill>
                  <a:srgbClr val="FFFF00"/>
                </a:solidFill>
              </a:rPr>
              <a:t>Monitor and minimize climate impacts</a:t>
            </a:r>
            <a:r>
              <a:rPr lang="en-US" b="1" dirty="0" smtClean="0">
                <a:solidFill>
                  <a:srgbClr val="FFFF00"/>
                </a:solidFill>
              </a:rPr>
              <a:t> </a:t>
            </a:r>
          </a:p>
          <a:p>
            <a:pPr lvl="1">
              <a:defRPr/>
            </a:pPr>
            <a:r>
              <a:rPr lang="en-US" sz="2400" dirty="0" smtClean="0">
                <a:solidFill>
                  <a:schemeClr val="accent2">
                    <a:lumMod val="20000"/>
                    <a:lumOff val="80000"/>
                  </a:schemeClr>
                </a:solidFill>
              </a:rPr>
              <a:t>Measure and report GHG emissions from all stages of oil and gas development</a:t>
            </a:r>
          </a:p>
          <a:p>
            <a:pPr lvl="1">
              <a:defRPr/>
            </a:pPr>
            <a:r>
              <a:rPr lang="en-US" sz="2400" dirty="0" smtClean="0">
                <a:solidFill>
                  <a:schemeClr val="accent2">
                    <a:lumMod val="20000"/>
                    <a:lumOff val="80000"/>
                  </a:schemeClr>
                </a:solidFill>
              </a:rPr>
              <a:t>Support GHG performance standards for plants</a:t>
            </a:r>
          </a:p>
          <a:p>
            <a:pPr lvl="1">
              <a:defRPr/>
            </a:pPr>
            <a:r>
              <a:rPr lang="en-US" sz="2400" dirty="0" smtClean="0">
                <a:solidFill>
                  <a:schemeClr val="accent2">
                    <a:lumMod val="20000"/>
                    <a:lumOff val="80000"/>
                  </a:schemeClr>
                </a:solidFill>
              </a:rPr>
              <a:t>Use infrared detection technology and pipeline maintenance programs to prevent fugitive emissions</a:t>
            </a:r>
          </a:p>
          <a:p>
            <a:pPr lvl="1">
              <a:defRPr/>
            </a:pPr>
            <a:r>
              <a:rPr lang="en-US" sz="2400" dirty="0" smtClean="0">
                <a:solidFill>
                  <a:schemeClr val="accent2">
                    <a:lumMod val="20000"/>
                    <a:lumOff val="80000"/>
                  </a:schemeClr>
                </a:solidFill>
              </a:rPr>
              <a:t>Minimize flaring</a:t>
            </a:r>
          </a:p>
        </p:txBody>
      </p:sp>
      <p:pic>
        <p:nvPicPr>
          <p:cNvPr id="15364" name="Picture 3" descr="usdiv"/>
          <p:cNvPicPr>
            <a:picLocks noChangeAspect="1" noChangeArrowheads="1"/>
          </p:cNvPicPr>
          <p:nvPr/>
        </p:nvPicPr>
        <p:blipFill>
          <a:blip r:embed="rId3"/>
          <a:srcRect/>
          <a:stretch>
            <a:fillRect/>
          </a:stretch>
        </p:blipFill>
        <p:spPr bwMode="auto">
          <a:xfrm>
            <a:off x="6553200" y="4406900"/>
            <a:ext cx="2590800" cy="24511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000" smtClean="0">
                <a:solidFill>
                  <a:srgbClr val="66FFFF"/>
                </a:solidFill>
              </a:rPr>
              <a:t>Solutions to Safety Challenges</a:t>
            </a:r>
          </a:p>
        </p:txBody>
      </p:sp>
      <p:sp>
        <p:nvSpPr>
          <p:cNvPr id="16387" name="Content Placeholder 2"/>
          <p:cNvSpPr>
            <a:spLocks noGrp="1"/>
          </p:cNvSpPr>
          <p:nvPr>
            <p:ph idx="1"/>
          </p:nvPr>
        </p:nvSpPr>
        <p:spPr>
          <a:xfrm>
            <a:off x="457200" y="1905000"/>
            <a:ext cx="8229600" cy="4953000"/>
          </a:xfrm>
        </p:spPr>
        <p:txBody>
          <a:bodyPr/>
          <a:lstStyle/>
          <a:p>
            <a:r>
              <a:rPr lang="en-US" sz="2800" u="sng" smtClean="0">
                <a:solidFill>
                  <a:srgbClr val="FFFF00"/>
                </a:solidFill>
              </a:rPr>
              <a:t>Increase residential setbacks</a:t>
            </a:r>
            <a:r>
              <a:rPr lang="en-US" sz="2800" smtClean="0">
                <a:solidFill>
                  <a:srgbClr val="FFFF00"/>
                </a:solidFill>
              </a:rPr>
              <a:t> because longer distances from drilling rigs to homes can be the best protection for residents and their water wells</a:t>
            </a:r>
          </a:p>
          <a:p>
            <a:r>
              <a:rPr lang="en-US" sz="2800" u="sng" smtClean="0">
                <a:solidFill>
                  <a:srgbClr val="FFFF00"/>
                </a:solidFill>
              </a:rPr>
              <a:t>Make landowners whole</a:t>
            </a:r>
            <a:r>
              <a:rPr lang="en-US" sz="2800" smtClean="0">
                <a:solidFill>
                  <a:srgbClr val="FFFF00"/>
                </a:solidFill>
              </a:rPr>
              <a:t> with when operations impact their operations, water and/or health</a:t>
            </a:r>
          </a:p>
          <a:p>
            <a:r>
              <a:rPr lang="en-US" sz="2800" u="sng" smtClean="0">
                <a:solidFill>
                  <a:srgbClr val="FFFF00"/>
                </a:solidFill>
              </a:rPr>
              <a:t>Support local control </a:t>
            </a:r>
            <a:r>
              <a:rPr lang="en-US" sz="2800" smtClean="0">
                <a:solidFill>
                  <a:srgbClr val="FFFF00"/>
                </a:solidFill>
              </a:rPr>
              <a:t>regarding appropriate drilling proximity to homes and communities</a:t>
            </a:r>
          </a:p>
        </p:txBody>
      </p:sp>
      <p:pic>
        <p:nvPicPr>
          <p:cNvPr id="16388" name="Picture 2"/>
          <p:cNvPicPr>
            <a:picLocks noChangeAspect="1" noChangeArrowheads="1"/>
          </p:cNvPicPr>
          <p:nvPr/>
        </p:nvPicPr>
        <p:blipFill>
          <a:blip r:embed="rId3"/>
          <a:srcRect/>
          <a:stretch>
            <a:fillRect/>
          </a:stretch>
        </p:blipFill>
        <p:spPr bwMode="auto">
          <a:xfrm>
            <a:off x="7831138" y="5105400"/>
            <a:ext cx="1312862" cy="17526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smtClean="0">
                <a:solidFill>
                  <a:srgbClr val="66FFFF"/>
                </a:solidFill>
              </a:rPr>
              <a:t>Solutions to Safety Challenges</a:t>
            </a:r>
          </a:p>
        </p:txBody>
      </p:sp>
      <p:sp>
        <p:nvSpPr>
          <p:cNvPr id="14339" name="Content Placeholder 2"/>
          <p:cNvSpPr>
            <a:spLocks noGrp="1"/>
          </p:cNvSpPr>
          <p:nvPr>
            <p:ph idx="1"/>
          </p:nvPr>
        </p:nvSpPr>
        <p:spPr>
          <a:xfrm>
            <a:off x="457200" y="1219200"/>
            <a:ext cx="8229600" cy="4953000"/>
          </a:xfrm>
        </p:spPr>
        <p:txBody>
          <a:bodyPr/>
          <a:lstStyle/>
          <a:p>
            <a:pPr marL="0" indent="0">
              <a:buFontTx/>
              <a:buNone/>
              <a:defRPr/>
            </a:pPr>
            <a:endParaRPr lang="en-US" sz="2800" dirty="0" smtClean="0">
              <a:solidFill>
                <a:schemeClr val="accent2">
                  <a:lumMod val="20000"/>
                  <a:lumOff val="80000"/>
                </a:schemeClr>
              </a:solidFill>
            </a:endParaRPr>
          </a:p>
          <a:p>
            <a:pPr>
              <a:defRPr/>
            </a:pPr>
            <a:r>
              <a:rPr lang="en-US" sz="2800" b="1" u="sng" dirty="0" smtClean="0">
                <a:solidFill>
                  <a:srgbClr val="FFFF00"/>
                </a:solidFill>
              </a:rPr>
              <a:t>Require full public disclosure</a:t>
            </a:r>
            <a:r>
              <a:rPr lang="en-US" sz="2800" dirty="0" smtClean="0">
                <a:solidFill>
                  <a:srgbClr val="FFFF00"/>
                </a:solidFill>
              </a:rPr>
              <a:t> of all </a:t>
            </a:r>
            <a:r>
              <a:rPr lang="en-US" sz="2800" dirty="0" err="1" smtClean="0">
                <a:solidFill>
                  <a:srgbClr val="FFFF00"/>
                </a:solidFill>
              </a:rPr>
              <a:t>fracking</a:t>
            </a:r>
            <a:r>
              <a:rPr lang="en-US" sz="2800" dirty="0" smtClean="0">
                <a:solidFill>
                  <a:srgbClr val="FFFF00"/>
                </a:solidFill>
              </a:rPr>
              <a:t> constituents</a:t>
            </a:r>
          </a:p>
          <a:p>
            <a:pPr lvl="1">
              <a:defRPr/>
            </a:pPr>
            <a:r>
              <a:rPr lang="en-US" sz="2400" dirty="0" smtClean="0">
                <a:solidFill>
                  <a:schemeClr val="accent2">
                    <a:lumMod val="20000"/>
                    <a:lumOff val="80000"/>
                  </a:schemeClr>
                </a:solidFill>
              </a:rPr>
              <a:t>Colorado now a model for other states</a:t>
            </a:r>
          </a:p>
          <a:p>
            <a:pPr marL="0" indent="0">
              <a:buFontTx/>
              <a:buNone/>
              <a:defRPr/>
            </a:pPr>
            <a:endParaRPr lang="en-US" sz="2800" b="1" u="sng" dirty="0" smtClean="0">
              <a:solidFill>
                <a:srgbClr val="FFFF00"/>
              </a:solidFill>
            </a:endParaRPr>
          </a:p>
          <a:p>
            <a:pPr>
              <a:defRPr/>
            </a:pPr>
            <a:r>
              <a:rPr lang="en-US" sz="2800" b="1" u="sng" dirty="0" smtClean="0">
                <a:solidFill>
                  <a:srgbClr val="FFFF00"/>
                </a:solidFill>
              </a:rPr>
              <a:t>Help fund and conduct health impact </a:t>
            </a:r>
            <a:r>
              <a:rPr lang="en-US" sz="2800" b="1" u="sng" dirty="0">
                <a:solidFill>
                  <a:srgbClr val="FFFF00"/>
                </a:solidFill>
              </a:rPr>
              <a:t>s</a:t>
            </a:r>
            <a:r>
              <a:rPr lang="en-US" sz="2800" b="1" u="sng" dirty="0" smtClean="0">
                <a:solidFill>
                  <a:srgbClr val="FFFF00"/>
                </a:solidFill>
              </a:rPr>
              <a:t>tudies</a:t>
            </a:r>
            <a:r>
              <a:rPr lang="en-US" sz="2800" dirty="0" smtClean="0">
                <a:solidFill>
                  <a:srgbClr val="FFFF00"/>
                </a:solidFill>
              </a:rPr>
              <a:t> to adequately address public health risks</a:t>
            </a:r>
          </a:p>
          <a:p>
            <a:pPr>
              <a:defRPr/>
            </a:pPr>
            <a:endParaRPr lang="en-US" sz="2800" dirty="0" smtClean="0">
              <a:solidFill>
                <a:srgbClr val="FFFF00"/>
              </a:solidFill>
            </a:endParaRPr>
          </a:p>
        </p:txBody>
      </p:sp>
      <p:pic>
        <p:nvPicPr>
          <p:cNvPr id="17412" name="Picture 2"/>
          <p:cNvPicPr>
            <a:picLocks noChangeAspect="1" noChangeArrowheads="1"/>
          </p:cNvPicPr>
          <p:nvPr/>
        </p:nvPicPr>
        <p:blipFill>
          <a:blip r:embed="rId3"/>
          <a:srcRect/>
          <a:stretch>
            <a:fillRect/>
          </a:stretch>
        </p:blipFill>
        <p:spPr bwMode="auto">
          <a:xfrm>
            <a:off x="7431088" y="4572000"/>
            <a:ext cx="1712912" cy="22860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200" smtClean="0">
                <a:solidFill>
                  <a:srgbClr val="66FFFF"/>
                </a:solidFill>
              </a:rPr>
              <a:t>Benefits for Oil and Gas Industry</a:t>
            </a:r>
          </a:p>
        </p:txBody>
      </p:sp>
      <p:sp>
        <p:nvSpPr>
          <p:cNvPr id="16387" name="Content Placeholder 2"/>
          <p:cNvSpPr>
            <a:spLocks noGrp="1"/>
          </p:cNvSpPr>
          <p:nvPr>
            <p:ph idx="1"/>
          </p:nvPr>
        </p:nvSpPr>
        <p:spPr>
          <a:xfrm>
            <a:off x="76200" y="1600200"/>
            <a:ext cx="8610600" cy="5105400"/>
          </a:xfrm>
        </p:spPr>
        <p:txBody>
          <a:bodyPr/>
          <a:lstStyle/>
          <a:p>
            <a:pPr>
              <a:defRPr/>
            </a:pPr>
            <a:r>
              <a:rPr lang="en-US" sz="2400" b="1" u="sng" dirty="0" smtClean="0">
                <a:solidFill>
                  <a:srgbClr val="FFFF00"/>
                </a:solidFill>
              </a:rPr>
              <a:t>Putting </a:t>
            </a:r>
            <a:r>
              <a:rPr lang="en-US" sz="2400" b="1" u="sng" dirty="0">
                <a:solidFill>
                  <a:srgbClr val="FFFF00"/>
                </a:solidFill>
              </a:rPr>
              <a:t>causation issues to </a:t>
            </a:r>
            <a:r>
              <a:rPr lang="en-US" sz="2400" b="1" u="sng" dirty="0" smtClean="0">
                <a:solidFill>
                  <a:srgbClr val="FFFF00"/>
                </a:solidFill>
              </a:rPr>
              <a:t>rest</a:t>
            </a:r>
            <a:r>
              <a:rPr lang="en-US" sz="2400" dirty="0" smtClean="0">
                <a:solidFill>
                  <a:srgbClr val="FFFF00"/>
                </a:solidFill>
              </a:rPr>
              <a:t>: </a:t>
            </a:r>
            <a:r>
              <a:rPr lang="en-US" sz="2400" dirty="0">
                <a:solidFill>
                  <a:schemeClr val="accent2">
                    <a:lumMod val="20000"/>
                    <a:lumOff val="80000"/>
                  </a:schemeClr>
                </a:solidFill>
              </a:rPr>
              <a:t>If scientific testing, monitoring and tracers determine causation, industry can’t be blamed for pollution where the evidence doesn’t indicate oil and gas is the </a:t>
            </a:r>
            <a:r>
              <a:rPr lang="en-US" sz="2400" dirty="0" smtClean="0">
                <a:solidFill>
                  <a:schemeClr val="accent2">
                    <a:lumMod val="20000"/>
                    <a:lumOff val="80000"/>
                  </a:schemeClr>
                </a:solidFill>
              </a:rPr>
              <a:t>cause</a:t>
            </a:r>
          </a:p>
          <a:p>
            <a:pPr marL="0" indent="0">
              <a:buFontTx/>
              <a:buNone/>
              <a:defRPr/>
            </a:pPr>
            <a:endParaRPr lang="en-US" sz="2400" dirty="0">
              <a:solidFill>
                <a:srgbClr val="FFFF00"/>
              </a:solidFill>
            </a:endParaRPr>
          </a:p>
          <a:p>
            <a:pPr>
              <a:defRPr/>
            </a:pPr>
            <a:r>
              <a:rPr lang="en-US" sz="2400" b="1" u="sng" dirty="0" smtClean="0">
                <a:solidFill>
                  <a:srgbClr val="FFFF00"/>
                </a:solidFill>
              </a:rPr>
              <a:t>Financial:</a:t>
            </a:r>
            <a:r>
              <a:rPr lang="en-US" sz="2400" b="1" dirty="0" smtClean="0">
                <a:solidFill>
                  <a:srgbClr val="FFFF00"/>
                </a:solidFill>
              </a:rPr>
              <a:t>  </a:t>
            </a:r>
            <a:r>
              <a:rPr lang="en-US" sz="2400" dirty="0" smtClean="0">
                <a:solidFill>
                  <a:schemeClr val="accent2">
                    <a:lumMod val="20000"/>
                    <a:lumOff val="80000"/>
                  </a:schemeClr>
                </a:solidFill>
              </a:rPr>
              <a:t>Industry </a:t>
            </a:r>
            <a:r>
              <a:rPr lang="en-US" sz="2400" dirty="0">
                <a:solidFill>
                  <a:schemeClr val="accent2">
                    <a:lumMod val="20000"/>
                    <a:lumOff val="80000"/>
                  </a:schemeClr>
                </a:solidFill>
              </a:rPr>
              <a:t>can improve its bottom line by capturing fugitive methane emissions and keeping gas</a:t>
            </a:r>
            <a:r>
              <a:rPr lang="en-US" sz="2400" i="1" dirty="0">
                <a:solidFill>
                  <a:schemeClr val="accent2">
                    <a:lumMod val="20000"/>
                    <a:lumOff val="80000"/>
                  </a:schemeClr>
                </a:solidFill>
              </a:rPr>
              <a:t> in</a:t>
            </a:r>
            <a:r>
              <a:rPr lang="en-US" sz="2400" dirty="0">
                <a:solidFill>
                  <a:schemeClr val="accent2">
                    <a:lumMod val="20000"/>
                    <a:lumOff val="80000"/>
                  </a:schemeClr>
                </a:solidFill>
              </a:rPr>
              <a:t> the </a:t>
            </a:r>
            <a:r>
              <a:rPr lang="en-US" sz="2400" dirty="0" smtClean="0">
                <a:solidFill>
                  <a:schemeClr val="accent2">
                    <a:lumMod val="20000"/>
                    <a:lumOff val="80000"/>
                  </a:schemeClr>
                </a:solidFill>
              </a:rPr>
              <a:t>pipeline thus reducing climate impacts</a:t>
            </a:r>
            <a:r>
              <a:rPr lang="en-US" sz="2400" dirty="0">
                <a:solidFill>
                  <a:schemeClr val="accent2">
                    <a:lumMod val="20000"/>
                    <a:lumOff val="80000"/>
                  </a:schemeClr>
                </a:solidFill>
              </a:rPr>
              <a:t>  </a:t>
            </a:r>
            <a:endParaRPr lang="en-US" sz="2400" dirty="0" smtClean="0">
              <a:solidFill>
                <a:schemeClr val="accent2">
                  <a:lumMod val="20000"/>
                  <a:lumOff val="80000"/>
                </a:schemeClr>
              </a:solidFill>
            </a:endParaRPr>
          </a:p>
          <a:p>
            <a:pPr marL="0" indent="0">
              <a:buFontTx/>
              <a:buNone/>
              <a:defRPr/>
            </a:pPr>
            <a:endParaRPr lang="en-US" sz="2400" dirty="0">
              <a:solidFill>
                <a:srgbClr val="FFFF00"/>
              </a:solidFill>
            </a:endParaRPr>
          </a:p>
          <a:p>
            <a:pPr>
              <a:defRPr/>
            </a:pPr>
            <a:r>
              <a:rPr lang="en-US" sz="2400" b="1" u="sng" dirty="0">
                <a:solidFill>
                  <a:srgbClr val="FFFF00"/>
                </a:solidFill>
              </a:rPr>
              <a:t>Improved </a:t>
            </a:r>
            <a:r>
              <a:rPr lang="en-US" sz="2400" b="1" u="sng" dirty="0" smtClean="0">
                <a:solidFill>
                  <a:srgbClr val="FFFF00"/>
                </a:solidFill>
              </a:rPr>
              <a:t>relationships:</a:t>
            </a:r>
            <a:r>
              <a:rPr lang="en-US" sz="2400" dirty="0" smtClean="0">
                <a:solidFill>
                  <a:srgbClr val="FFFF00"/>
                </a:solidFill>
              </a:rPr>
              <a:t>  </a:t>
            </a:r>
            <a:r>
              <a:rPr lang="en-US" sz="2400" dirty="0" smtClean="0">
                <a:solidFill>
                  <a:schemeClr val="accent2">
                    <a:lumMod val="20000"/>
                    <a:lumOff val="80000"/>
                  </a:schemeClr>
                </a:solidFill>
              </a:rPr>
              <a:t>Landowners </a:t>
            </a:r>
            <a:r>
              <a:rPr lang="en-US" sz="2400" dirty="0">
                <a:solidFill>
                  <a:schemeClr val="accent2">
                    <a:lumMod val="20000"/>
                    <a:lumOff val="80000"/>
                  </a:schemeClr>
                </a:solidFill>
              </a:rPr>
              <a:t>respect industry for being good neighbors and making good on their bargain to make things right if something goes </a:t>
            </a:r>
            <a:r>
              <a:rPr lang="en-US" sz="2400" dirty="0" smtClean="0">
                <a:solidFill>
                  <a:schemeClr val="accent2">
                    <a:lumMod val="20000"/>
                    <a:lumOff val="80000"/>
                  </a:schemeClr>
                </a:solidFill>
              </a:rPr>
              <a:t>wrong</a:t>
            </a:r>
            <a:endParaRPr lang="en-US" sz="2400" dirty="0">
              <a:solidFill>
                <a:schemeClr val="accent2">
                  <a:lumMod val="20000"/>
                  <a:lumOff val="80000"/>
                </a:schemeClr>
              </a:solidFill>
            </a:endParaRPr>
          </a:p>
          <a:p>
            <a:pPr marL="0" indent="0">
              <a:buFontTx/>
              <a:buNone/>
              <a:defRPr/>
            </a:pPr>
            <a:endParaRPr lang="en-US" dirty="0" smtClean="0">
              <a:solidFill>
                <a:schemeClr val="accent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200" smtClean="0">
                <a:solidFill>
                  <a:srgbClr val="66FFFF"/>
                </a:solidFill>
              </a:rPr>
              <a:t>Benefits for Oil and Gas Industry</a:t>
            </a:r>
          </a:p>
        </p:txBody>
      </p:sp>
      <p:sp>
        <p:nvSpPr>
          <p:cNvPr id="16387" name="Content Placeholder 2"/>
          <p:cNvSpPr>
            <a:spLocks noGrp="1"/>
          </p:cNvSpPr>
          <p:nvPr>
            <p:ph idx="1"/>
          </p:nvPr>
        </p:nvSpPr>
        <p:spPr>
          <a:xfrm>
            <a:off x="76200" y="1371600"/>
            <a:ext cx="8610600" cy="4038600"/>
          </a:xfrm>
        </p:spPr>
        <p:txBody>
          <a:bodyPr/>
          <a:lstStyle/>
          <a:p>
            <a:pPr>
              <a:defRPr/>
            </a:pPr>
            <a:endParaRPr lang="en-US" sz="2400" b="1" u="sng" dirty="0" smtClean="0">
              <a:solidFill>
                <a:srgbClr val="FFFF00"/>
              </a:solidFill>
            </a:endParaRPr>
          </a:p>
          <a:p>
            <a:pPr>
              <a:defRPr/>
            </a:pPr>
            <a:r>
              <a:rPr lang="en-US" sz="2400" b="1" u="sng" dirty="0" smtClean="0">
                <a:solidFill>
                  <a:srgbClr val="FFFF00"/>
                </a:solidFill>
              </a:rPr>
              <a:t>Improved partnerships</a:t>
            </a:r>
            <a:r>
              <a:rPr lang="en-US" sz="2400" dirty="0" smtClean="0">
                <a:solidFill>
                  <a:srgbClr val="FFFF00"/>
                </a:solidFill>
              </a:rPr>
              <a:t>. </a:t>
            </a:r>
            <a:r>
              <a:rPr lang="en-US" sz="2400" dirty="0">
                <a:solidFill>
                  <a:schemeClr val="accent2">
                    <a:lumMod val="20000"/>
                    <a:lumOff val="80000"/>
                  </a:schemeClr>
                </a:solidFill>
              </a:rPr>
              <a:t>Conservationists can recognize that natural gas has a legitimate role as firming power as we accelerate the transition to a cleaner </a:t>
            </a:r>
            <a:r>
              <a:rPr lang="en-US" sz="2400" dirty="0" smtClean="0">
                <a:solidFill>
                  <a:schemeClr val="accent2">
                    <a:lumMod val="20000"/>
                    <a:lumOff val="80000"/>
                  </a:schemeClr>
                </a:solidFill>
              </a:rPr>
              <a:t>grid</a:t>
            </a:r>
            <a:endParaRPr lang="en-US" sz="2400" dirty="0">
              <a:solidFill>
                <a:schemeClr val="accent2">
                  <a:lumMod val="20000"/>
                  <a:lumOff val="80000"/>
                </a:schemeClr>
              </a:solidFill>
            </a:endParaRPr>
          </a:p>
          <a:p>
            <a:pPr marL="0" indent="0">
              <a:buFontTx/>
              <a:buNone/>
              <a:defRPr/>
            </a:pPr>
            <a:endParaRPr lang="en-US" sz="2400" b="1" u="sng" dirty="0" smtClean="0">
              <a:solidFill>
                <a:srgbClr val="FFFF00"/>
              </a:solidFill>
            </a:endParaRPr>
          </a:p>
          <a:p>
            <a:pPr>
              <a:defRPr/>
            </a:pPr>
            <a:r>
              <a:rPr lang="en-US" sz="2400" b="1" u="sng" dirty="0" smtClean="0">
                <a:solidFill>
                  <a:srgbClr val="FFFF00"/>
                </a:solidFill>
              </a:rPr>
              <a:t>Pre-drilling </a:t>
            </a:r>
            <a:r>
              <a:rPr lang="en-US" sz="2400" b="1" u="sng" dirty="0">
                <a:solidFill>
                  <a:srgbClr val="FFFF00"/>
                </a:solidFill>
              </a:rPr>
              <a:t>analysis.</a:t>
            </a:r>
            <a:r>
              <a:rPr lang="en-US" sz="2400" dirty="0">
                <a:solidFill>
                  <a:srgbClr val="FFFF00"/>
                </a:solidFill>
              </a:rPr>
              <a:t> </a:t>
            </a:r>
            <a:r>
              <a:rPr lang="en-US" sz="2400" dirty="0">
                <a:solidFill>
                  <a:schemeClr val="accent2">
                    <a:lumMod val="20000"/>
                    <a:lumOff val="80000"/>
                  </a:schemeClr>
                </a:solidFill>
              </a:rPr>
              <a:t>Conservationists can agree that streamlined review is appropriate for drilling permits tiered to comprehensive development plans.  Once such plans are approved, industry has regulatory certainty on its ability to implement its drilling </a:t>
            </a:r>
            <a:r>
              <a:rPr lang="en-US" sz="2400" dirty="0" smtClean="0">
                <a:solidFill>
                  <a:schemeClr val="accent2">
                    <a:lumMod val="20000"/>
                    <a:lumOff val="80000"/>
                  </a:schemeClr>
                </a:solidFill>
              </a:rPr>
              <a:t>plan</a:t>
            </a:r>
            <a:endParaRPr lang="en-US" sz="2400" dirty="0">
              <a:solidFill>
                <a:schemeClr val="accent2">
                  <a:lumMod val="20000"/>
                  <a:lumOff val="80000"/>
                </a:schemeClr>
              </a:solidFill>
            </a:endParaRPr>
          </a:p>
          <a:p>
            <a:pPr marL="0" indent="0">
              <a:buFontTx/>
              <a:buNone/>
              <a:defRPr/>
            </a:pPr>
            <a:endParaRPr lang="en-US" sz="2400" dirty="0" smtClean="0">
              <a:solidFill>
                <a:schemeClr val="accent1"/>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66FFFF"/>
                </a:solidFill>
              </a:rPr>
              <a:t>Next Steps</a:t>
            </a:r>
          </a:p>
        </p:txBody>
      </p:sp>
      <p:sp>
        <p:nvSpPr>
          <p:cNvPr id="14339" name="Content Placeholder 2"/>
          <p:cNvSpPr>
            <a:spLocks noGrp="1"/>
          </p:cNvSpPr>
          <p:nvPr>
            <p:ph idx="1"/>
          </p:nvPr>
        </p:nvSpPr>
        <p:spPr>
          <a:xfrm>
            <a:off x="457200" y="1219200"/>
            <a:ext cx="8229600" cy="4953000"/>
          </a:xfrm>
        </p:spPr>
        <p:txBody>
          <a:bodyPr/>
          <a:lstStyle/>
          <a:p>
            <a:pPr marL="0" indent="0">
              <a:buFontTx/>
              <a:buNone/>
              <a:defRPr/>
            </a:pPr>
            <a:endParaRPr lang="en-US" sz="2800" dirty="0" smtClean="0">
              <a:solidFill>
                <a:schemeClr val="accent2">
                  <a:lumMod val="20000"/>
                  <a:lumOff val="80000"/>
                </a:schemeClr>
              </a:solidFill>
            </a:endParaRPr>
          </a:p>
          <a:p>
            <a:pPr>
              <a:defRPr/>
            </a:pPr>
            <a:r>
              <a:rPr lang="en-US" sz="2400" dirty="0" smtClean="0">
                <a:solidFill>
                  <a:srgbClr val="FFFF00"/>
                </a:solidFill>
              </a:rPr>
              <a:t>All be open to suggestions and discussion:  </a:t>
            </a:r>
          </a:p>
          <a:p>
            <a:pPr lvl="1">
              <a:defRPr/>
            </a:pPr>
            <a:r>
              <a:rPr lang="en-US" sz="2400" dirty="0" smtClean="0">
                <a:solidFill>
                  <a:schemeClr val="accent2">
                    <a:lumMod val="20000"/>
                    <a:lumOff val="80000"/>
                  </a:schemeClr>
                </a:solidFill>
              </a:rPr>
              <a:t>we don’t pretend to have all the answers</a:t>
            </a:r>
          </a:p>
          <a:p>
            <a:pPr>
              <a:defRPr/>
            </a:pPr>
            <a:r>
              <a:rPr lang="en-US" sz="2400" dirty="0" smtClean="0">
                <a:solidFill>
                  <a:srgbClr val="FFFF00"/>
                </a:solidFill>
              </a:rPr>
              <a:t>Acknowledge the challenges and need for communication and collaboration </a:t>
            </a:r>
          </a:p>
          <a:p>
            <a:pPr lvl="1">
              <a:defRPr/>
            </a:pPr>
            <a:r>
              <a:rPr lang="en-US" sz="2400" dirty="0" smtClean="0">
                <a:solidFill>
                  <a:schemeClr val="accent2">
                    <a:lumMod val="20000"/>
                    <a:lumOff val="80000"/>
                  </a:schemeClr>
                </a:solidFill>
              </a:rPr>
              <a:t>Industry has a major role in contributing its technical expertise to developing workable solutions</a:t>
            </a:r>
          </a:p>
          <a:p>
            <a:pPr marL="365760">
              <a:spcBef>
                <a:spcPts val="1272"/>
              </a:spcBef>
              <a:buSzPct val="90000"/>
              <a:defRPr/>
            </a:pPr>
            <a:r>
              <a:rPr lang="en-US" sz="2400" dirty="0">
                <a:solidFill>
                  <a:srgbClr val="FFFF00"/>
                </a:solidFill>
              </a:rPr>
              <a:t>Increase </a:t>
            </a:r>
            <a:r>
              <a:rPr lang="en-US" sz="2400" dirty="0" smtClean="0">
                <a:solidFill>
                  <a:srgbClr val="FFFF00"/>
                </a:solidFill>
              </a:rPr>
              <a:t>use </a:t>
            </a:r>
            <a:r>
              <a:rPr lang="en-US" sz="2400" dirty="0">
                <a:solidFill>
                  <a:srgbClr val="FFFF00"/>
                </a:solidFill>
              </a:rPr>
              <a:t>of existing gas </a:t>
            </a:r>
            <a:r>
              <a:rPr lang="en-US" sz="2400" dirty="0" smtClean="0">
                <a:solidFill>
                  <a:srgbClr val="FFFF00"/>
                </a:solidFill>
              </a:rPr>
              <a:t>fleet</a:t>
            </a:r>
          </a:p>
          <a:p>
            <a:pPr marL="365760">
              <a:spcBef>
                <a:spcPts val="1272"/>
              </a:spcBef>
              <a:buSzPct val="90000"/>
              <a:defRPr/>
            </a:pPr>
            <a:r>
              <a:rPr lang="en-US" sz="2400" dirty="0" smtClean="0">
                <a:solidFill>
                  <a:srgbClr val="FFFF00"/>
                </a:solidFill>
              </a:rPr>
              <a:t>Enable </a:t>
            </a:r>
            <a:r>
              <a:rPr lang="en-US" sz="2400" dirty="0">
                <a:solidFill>
                  <a:srgbClr val="FFFF00"/>
                </a:solidFill>
              </a:rPr>
              <a:t>most efficient gas to retire least efficient coal</a:t>
            </a:r>
          </a:p>
          <a:p>
            <a:pPr marL="365760">
              <a:spcBef>
                <a:spcPts val="1872"/>
              </a:spcBef>
              <a:buSzPct val="90000"/>
              <a:defRPr/>
            </a:pPr>
            <a:r>
              <a:rPr lang="en-US" sz="2400" dirty="0">
                <a:solidFill>
                  <a:srgbClr val="FFFF00"/>
                </a:solidFill>
              </a:rPr>
              <a:t>Procure gas to supply </a:t>
            </a:r>
            <a:r>
              <a:rPr lang="en-US" sz="2400" dirty="0" smtClean="0">
                <a:solidFill>
                  <a:srgbClr val="FFFF00"/>
                </a:solidFill>
              </a:rPr>
              <a:t>electrical generation capacity and flexibility</a:t>
            </a:r>
            <a:endParaRPr lang="en-US" sz="2400" dirty="0">
              <a:solidFill>
                <a:srgbClr val="FFFF00"/>
              </a:solidFill>
            </a:endParaRPr>
          </a:p>
          <a:p>
            <a:pPr marL="0" indent="0">
              <a:buFontTx/>
              <a:buNone/>
              <a:defRPr/>
            </a:pPr>
            <a:endParaRPr lang="en-US" sz="2800" dirty="0" smtClean="0">
              <a:solidFill>
                <a:srgbClr val="FFFF00"/>
              </a:solidFill>
            </a:endParaRPr>
          </a:p>
        </p:txBody>
      </p:sp>
      <p:pic>
        <p:nvPicPr>
          <p:cNvPr id="20484" name="Picture 2" descr="Greenwich Father Daughter"/>
          <p:cNvPicPr>
            <a:picLocks noChangeAspect="1" noChangeArrowheads="1"/>
          </p:cNvPicPr>
          <p:nvPr/>
        </p:nvPicPr>
        <p:blipFill>
          <a:blip r:embed="rId3"/>
          <a:srcRect r="832"/>
          <a:stretch>
            <a:fillRect/>
          </a:stretch>
        </p:blipFill>
        <p:spPr bwMode="auto">
          <a:xfrm>
            <a:off x="6629400" y="-152400"/>
            <a:ext cx="2530475" cy="1905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
            <a:ext cx="7772400" cy="1470025"/>
          </a:xfrm>
        </p:spPr>
        <p:txBody>
          <a:bodyPr/>
          <a:lstStyle/>
          <a:p>
            <a:pPr eaLnBrk="1" hangingPunct="1"/>
            <a:r>
              <a:rPr lang="en-US" sz="4200" b="1" smtClean="0">
                <a:solidFill>
                  <a:srgbClr val="66FFFF"/>
                </a:solidFill>
              </a:rPr>
              <a:t>Opportunity:</a:t>
            </a:r>
            <a:br>
              <a:rPr lang="en-US" sz="4200" b="1" smtClean="0">
                <a:solidFill>
                  <a:srgbClr val="66FFFF"/>
                </a:solidFill>
              </a:rPr>
            </a:br>
            <a:r>
              <a:rPr lang="en-US" sz="4200" b="1" smtClean="0">
                <a:solidFill>
                  <a:srgbClr val="66FFFF"/>
                </a:solidFill>
              </a:rPr>
              <a:t>A Clean Energy Future</a:t>
            </a:r>
          </a:p>
        </p:txBody>
      </p:sp>
      <p:sp>
        <p:nvSpPr>
          <p:cNvPr id="76803" name="Rectangle 3"/>
          <p:cNvSpPr>
            <a:spLocks noGrp="1" noChangeArrowheads="1"/>
          </p:cNvSpPr>
          <p:nvPr>
            <p:ph type="subTitle" idx="1"/>
          </p:nvPr>
        </p:nvSpPr>
        <p:spPr>
          <a:xfrm>
            <a:off x="457200" y="1828800"/>
            <a:ext cx="8229600" cy="4572000"/>
          </a:xfrm>
        </p:spPr>
        <p:txBody>
          <a:bodyPr/>
          <a:lstStyle/>
          <a:p>
            <a:pPr eaLnBrk="1" hangingPunct="1">
              <a:defRPr/>
            </a:pPr>
            <a:endParaRPr lang="en-US" sz="2800" dirty="0" smtClean="0">
              <a:solidFill>
                <a:srgbClr val="FFFF99"/>
              </a:solidFill>
            </a:endParaRPr>
          </a:p>
          <a:p>
            <a:pPr algn="l" eaLnBrk="1" hangingPunct="1">
              <a:defRPr/>
            </a:pPr>
            <a:r>
              <a:rPr lang="en-US" sz="2800" dirty="0" smtClean="0">
                <a:solidFill>
                  <a:schemeClr val="accent1"/>
                </a:solidFill>
              </a:rPr>
              <a:t>Benefits:</a:t>
            </a:r>
          </a:p>
          <a:p>
            <a:pPr marL="342900" indent="-342900" algn="l" eaLnBrk="1" hangingPunct="1">
              <a:buFont typeface="Arial" pitchFamily="34" charset="0"/>
              <a:buChar char="•"/>
              <a:defRPr/>
            </a:pPr>
            <a:r>
              <a:rPr lang="en-US" sz="2400" u="sng" dirty="0" smtClean="0">
                <a:solidFill>
                  <a:schemeClr val="accent1"/>
                </a:solidFill>
              </a:rPr>
              <a:t>Public </a:t>
            </a:r>
            <a:r>
              <a:rPr lang="en-US" sz="2400" u="sng" dirty="0">
                <a:solidFill>
                  <a:schemeClr val="accent1"/>
                </a:solidFill>
              </a:rPr>
              <a:t>Health</a:t>
            </a:r>
            <a:r>
              <a:rPr lang="en-US" sz="2400" dirty="0">
                <a:solidFill>
                  <a:schemeClr val="accent1"/>
                </a:solidFill>
              </a:rPr>
              <a:t>:  </a:t>
            </a:r>
            <a:r>
              <a:rPr lang="en-US" sz="2400" dirty="0" smtClean="0">
                <a:solidFill>
                  <a:schemeClr val="accent1"/>
                </a:solidFill>
              </a:rPr>
              <a:t>prevent illnesses, reduce medical costs</a:t>
            </a:r>
          </a:p>
          <a:p>
            <a:pPr marL="342900" indent="-342900" algn="l" eaLnBrk="1" hangingPunct="1">
              <a:buFont typeface="Arial" pitchFamily="34" charset="0"/>
              <a:buChar char="•"/>
              <a:defRPr/>
            </a:pPr>
            <a:r>
              <a:rPr lang="en-US" sz="2400" u="sng" dirty="0" smtClean="0">
                <a:solidFill>
                  <a:schemeClr val="accent1"/>
                </a:solidFill>
              </a:rPr>
              <a:t>Environmental</a:t>
            </a:r>
            <a:r>
              <a:rPr lang="en-US" sz="2400" dirty="0" smtClean="0">
                <a:solidFill>
                  <a:schemeClr val="accent1"/>
                </a:solidFill>
              </a:rPr>
              <a:t>:  climate, biodiversity, water, ecosystems</a:t>
            </a:r>
          </a:p>
          <a:p>
            <a:pPr marL="342900" indent="-342900" algn="l" eaLnBrk="1" hangingPunct="1">
              <a:buFont typeface="Arial" pitchFamily="34" charset="0"/>
              <a:buChar char="•"/>
              <a:defRPr/>
            </a:pPr>
            <a:r>
              <a:rPr lang="en-US" sz="2400" u="sng" dirty="0" smtClean="0">
                <a:solidFill>
                  <a:schemeClr val="accent1"/>
                </a:solidFill>
              </a:rPr>
              <a:t>Economic</a:t>
            </a:r>
            <a:r>
              <a:rPr lang="en-US" sz="2400" dirty="0" smtClean="0">
                <a:solidFill>
                  <a:schemeClr val="accent1"/>
                </a:solidFill>
              </a:rPr>
              <a:t>:  create domestic jobs, increase global competitiveness </a:t>
            </a:r>
          </a:p>
          <a:p>
            <a:pPr marL="342900" indent="-342900" algn="l" eaLnBrk="1" hangingPunct="1">
              <a:buFont typeface="Arial" pitchFamily="34" charset="0"/>
              <a:buChar char="•"/>
              <a:defRPr/>
            </a:pPr>
            <a:r>
              <a:rPr lang="en-US" sz="2400" u="sng" dirty="0" smtClean="0">
                <a:solidFill>
                  <a:schemeClr val="accent1"/>
                </a:solidFill>
              </a:rPr>
              <a:t>National Security</a:t>
            </a:r>
            <a:r>
              <a:rPr lang="en-US" sz="2400" dirty="0" smtClean="0">
                <a:solidFill>
                  <a:schemeClr val="accent1"/>
                </a:solidFill>
              </a:rPr>
              <a:t>:  more reliable supplies</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1143000"/>
          </a:xfrm>
        </p:spPr>
        <p:txBody>
          <a:bodyPr/>
          <a:lstStyle/>
          <a:p>
            <a:r>
              <a:rPr lang="en-US" smtClean="0">
                <a:solidFill>
                  <a:srgbClr val="66FFFF"/>
                </a:solidFill>
              </a:rPr>
              <a:t>Next Steps</a:t>
            </a:r>
          </a:p>
        </p:txBody>
      </p:sp>
      <p:sp>
        <p:nvSpPr>
          <p:cNvPr id="14339" name="Content Placeholder 2"/>
          <p:cNvSpPr>
            <a:spLocks noGrp="1"/>
          </p:cNvSpPr>
          <p:nvPr>
            <p:ph idx="1"/>
          </p:nvPr>
        </p:nvSpPr>
        <p:spPr>
          <a:xfrm>
            <a:off x="457200" y="1219200"/>
            <a:ext cx="8229600" cy="4953000"/>
          </a:xfrm>
        </p:spPr>
        <p:txBody>
          <a:bodyPr/>
          <a:lstStyle/>
          <a:p>
            <a:pPr marL="0" indent="0">
              <a:buFontTx/>
              <a:buNone/>
              <a:defRPr/>
            </a:pPr>
            <a:endParaRPr lang="en-US" sz="2800" dirty="0">
              <a:solidFill>
                <a:srgbClr val="FFFF00"/>
              </a:solidFill>
            </a:endParaRPr>
          </a:p>
          <a:p>
            <a:pPr>
              <a:defRPr/>
            </a:pPr>
            <a:r>
              <a:rPr lang="en-US" sz="2400" dirty="0" smtClean="0">
                <a:solidFill>
                  <a:srgbClr val="FFFF00"/>
                </a:solidFill>
              </a:rPr>
              <a:t>Develop plan with state agencies (including CDNR, COGCC &amp; CDPHE), NGOs, and State Universities to develop solutions, BMPs and policy responses to priority issues</a:t>
            </a:r>
          </a:p>
          <a:p>
            <a:pPr marL="0" indent="0">
              <a:buFontTx/>
              <a:buNone/>
              <a:defRPr/>
            </a:pPr>
            <a:endParaRPr lang="en-US" sz="2400" dirty="0" smtClean="0">
              <a:solidFill>
                <a:srgbClr val="FFFF00"/>
              </a:solidFill>
            </a:endParaRPr>
          </a:p>
          <a:p>
            <a:pPr>
              <a:defRPr/>
            </a:pPr>
            <a:r>
              <a:rPr lang="en-US" sz="2400" dirty="0" smtClean="0">
                <a:solidFill>
                  <a:srgbClr val="FFFF00"/>
                </a:solidFill>
              </a:rPr>
              <a:t>Coordinate with BLM, EPA and other appropriate federal partners</a:t>
            </a:r>
          </a:p>
          <a:p>
            <a:pPr lvl="1">
              <a:defRPr/>
            </a:pPr>
            <a:r>
              <a:rPr lang="en-US" sz="2400" dirty="0">
                <a:solidFill>
                  <a:schemeClr val="accent2">
                    <a:lumMod val="20000"/>
                    <a:lumOff val="80000"/>
                  </a:schemeClr>
                </a:solidFill>
                <a:ea typeface="+mn-ea"/>
                <a:cs typeface="+mn-cs"/>
              </a:rPr>
              <a:t>DOE shale gas advisory </a:t>
            </a:r>
            <a:r>
              <a:rPr lang="en-US" sz="2400" dirty="0" smtClean="0">
                <a:solidFill>
                  <a:schemeClr val="accent2">
                    <a:lumMod val="20000"/>
                    <a:lumOff val="80000"/>
                  </a:schemeClr>
                </a:solidFill>
                <a:ea typeface="+mn-ea"/>
                <a:cs typeface="+mn-cs"/>
              </a:rPr>
              <a:t>committee: 20 specific recommendations, large &amp; small</a:t>
            </a:r>
            <a:endParaRPr lang="en-US" sz="2400" dirty="0">
              <a:solidFill>
                <a:schemeClr val="accent2">
                  <a:lumMod val="20000"/>
                  <a:lumOff val="80000"/>
                </a:schemeClr>
              </a:solidFill>
              <a:ea typeface="+mn-ea"/>
              <a:cs typeface="+mn-cs"/>
            </a:endParaRPr>
          </a:p>
        </p:txBody>
      </p:sp>
      <p:pic>
        <p:nvPicPr>
          <p:cNvPr id="21508" name="Picture 2" descr="Greenwich Father Daughter"/>
          <p:cNvPicPr>
            <a:picLocks noChangeAspect="1" noChangeArrowheads="1"/>
          </p:cNvPicPr>
          <p:nvPr/>
        </p:nvPicPr>
        <p:blipFill>
          <a:blip r:embed="rId3"/>
          <a:srcRect r="832"/>
          <a:stretch>
            <a:fillRect/>
          </a:stretch>
        </p:blipFill>
        <p:spPr bwMode="auto">
          <a:xfrm>
            <a:off x="6629400" y="-152400"/>
            <a:ext cx="2530475" cy="1905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Gary Graham\AppData\Local\Microsoft\Windows\Temporary Internet Files\Content.Outlook\D85J1LAQ\IMAG0138.jpg"/>
          <p:cNvPicPr>
            <a:picLocks noChangeAspect="1" noChangeArrowheads="1"/>
          </p:cNvPicPr>
          <p:nvPr/>
        </p:nvPicPr>
        <p:blipFill>
          <a:blip r:embed="rId3"/>
          <a:srcRect/>
          <a:stretch>
            <a:fillRect/>
          </a:stretch>
        </p:blipFill>
        <p:spPr bwMode="auto">
          <a:xfrm>
            <a:off x="-190500" y="-152400"/>
            <a:ext cx="11468100" cy="7010400"/>
          </a:xfrm>
          <a:prstGeom prst="rect">
            <a:avLst/>
          </a:prstGeom>
          <a:noFill/>
          <a:ln w="9525">
            <a:noFill/>
            <a:miter lim="800000"/>
            <a:headEnd/>
            <a:tailEnd/>
          </a:ln>
        </p:spPr>
      </p:pic>
      <p:sp>
        <p:nvSpPr>
          <p:cNvPr id="3" name="Rectangle 2"/>
          <p:cNvSpPr/>
          <p:nvPr/>
        </p:nvSpPr>
        <p:spPr>
          <a:xfrm>
            <a:off x="304800" y="0"/>
            <a:ext cx="8686800" cy="1816100"/>
          </a:xfrm>
          <a:prstGeom prst="rect">
            <a:avLst/>
          </a:prstGeom>
        </p:spPr>
        <p:txBody>
          <a:bodyPr>
            <a:spAutoFit/>
          </a:bodyPr>
          <a:lstStyle/>
          <a:p>
            <a:pPr>
              <a:defRPr/>
            </a:pPr>
            <a:r>
              <a:rPr lang="en-US" sz="2800" b="1" kern="0" dirty="0">
                <a:solidFill>
                  <a:srgbClr val="99FFCC"/>
                </a:solidFill>
                <a:latin typeface="Arial"/>
              </a:rPr>
              <a:t>Our collective energy future is critically important and very complex.  We have to “get it right” working together </a:t>
            </a:r>
            <a:r>
              <a:rPr lang="en-US" sz="2800" b="1" kern="0" dirty="0">
                <a:solidFill>
                  <a:srgbClr val="99FFCC"/>
                </a:solidFill>
                <a:latin typeface="Arial"/>
              </a:rPr>
              <a:t>with </a:t>
            </a:r>
            <a:r>
              <a:rPr lang="en-US" sz="2800" b="1" kern="0" dirty="0">
                <a:solidFill>
                  <a:srgbClr val="99FFCC"/>
                </a:solidFill>
                <a:latin typeface="Arial"/>
              </a:rPr>
              <a:t>honest straightforward dialogue</a:t>
            </a:r>
            <a:endParaRPr lang="en-US" sz="2800" dirty="0"/>
          </a:p>
        </p:txBody>
      </p:sp>
      <p:sp>
        <p:nvSpPr>
          <p:cNvPr id="4" name="Rectangle 3"/>
          <p:cNvSpPr/>
          <p:nvPr/>
        </p:nvSpPr>
        <p:spPr>
          <a:xfrm>
            <a:off x="4953000" y="2133600"/>
            <a:ext cx="3984625" cy="584200"/>
          </a:xfrm>
          <a:prstGeom prst="rect">
            <a:avLst/>
          </a:prstGeom>
        </p:spPr>
        <p:txBody>
          <a:bodyPr wrap="none">
            <a:spAutoFit/>
          </a:bodyPr>
          <a:lstStyle/>
          <a:p>
            <a:pPr>
              <a:defRPr/>
            </a:pPr>
            <a:r>
              <a:rPr lang="en-US" sz="3200" b="1" kern="0" dirty="0">
                <a:solidFill>
                  <a:srgbClr val="0000CC"/>
                </a:solidFill>
                <a:latin typeface="Arial"/>
              </a:rPr>
              <a:t>Let’s “get </a:t>
            </a:r>
            <a:r>
              <a:rPr lang="en-US" sz="3200" b="1" kern="0" dirty="0" err="1">
                <a:solidFill>
                  <a:srgbClr val="0000CC"/>
                </a:solidFill>
                <a:latin typeface="Arial"/>
              </a:rPr>
              <a:t>er</a:t>
            </a:r>
            <a:r>
              <a:rPr lang="en-US" sz="3200" b="1" kern="0" dirty="0">
                <a:solidFill>
                  <a:srgbClr val="0000CC"/>
                </a:solidFill>
                <a:latin typeface="Arial"/>
              </a:rPr>
              <a:t> done” </a:t>
            </a:r>
            <a:endParaRPr lang="en-US" sz="3200" dirty="0">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1470025"/>
          </a:xfrm>
        </p:spPr>
        <p:txBody>
          <a:bodyPr/>
          <a:lstStyle/>
          <a:p>
            <a:pPr eaLnBrk="1" hangingPunct="1"/>
            <a:r>
              <a:rPr lang="en-US" sz="4000" smtClean="0">
                <a:solidFill>
                  <a:srgbClr val="66FFFF"/>
                </a:solidFill>
              </a:rPr>
              <a:t>Clean Energy Vision</a:t>
            </a:r>
          </a:p>
        </p:txBody>
      </p:sp>
      <p:sp>
        <p:nvSpPr>
          <p:cNvPr id="175107" name="Rectangle 3"/>
          <p:cNvSpPr>
            <a:spLocks noGrp="1" noChangeArrowheads="1"/>
          </p:cNvSpPr>
          <p:nvPr>
            <p:ph type="subTitle" idx="1"/>
          </p:nvPr>
        </p:nvSpPr>
        <p:spPr>
          <a:xfrm>
            <a:off x="609600" y="2209800"/>
            <a:ext cx="8001000" cy="3276600"/>
          </a:xfrm>
        </p:spPr>
        <p:txBody>
          <a:bodyPr/>
          <a:lstStyle/>
          <a:p>
            <a:pPr marL="342900" indent="-342900" algn="l" eaLnBrk="1" hangingPunct="1">
              <a:buFont typeface="Arial" pitchFamily="34" charset="0"/>
              <a:buChar char="•"/>
              <a:defRPr/>
            </a:pPr>
            <a:r>
              <a:rPr lang="en-US" sz="2400" dirty="0">
                <a:solidFill>
                  <a:schemeClr val="accent2">
                    <a:lumMod val="20000"/>
                    <a:lumOff val="80000"/>
                  </a:schemeClr>
                </a:solidFill>
              </a:rPr>
              <a:t>A</a:t>
            </a:r>
            <a:r>
              <a:rPr lang="en-US" sz="2400" dirty="0" smtClean="0">
                <a:solidFill>
                  <a:schemeClr val="accent2">
                    <a:lumMod val="20000"/>
                    <a:lumOff val="80000"/>
                  </a:schemeClr>
                </a:solidFill>
              </a:rPr>
              <a:t>n </a:t>
            </a:r>
            <a:r>
              <a:rPr lang="en-US" sz="2400" dirty="0">
                <a:solidFill>
                  <a:schemeClr val="accent2">
                    <a:lumMod val="20000"/>
                    <a:lumOff val="80000"/>
                  </a:schemeClr>
                </a:solidFill>
              </a:rPr>
              <a:t>e</a:t>
            </a:r>
            <a:r>
              <a:rPr lang="en-US" sz="2400" dirty="0" smtClean="0">
                <a:solidFill>
                  <a:schemeClr val="accent2">
                    <a:lumMod val="20000"/>
                    <a:lumOff val="80000"/>
                  </a:schemeClr>
                </a:solidFill>
              </a:rPr>
              <a:t>lectric sector in the West that meets its share of IPCC target: 80% reduction below 1990 levels by 2050</a:t>
            </a:r>
          </a:p>
          <a:p>
            <a:pPr marL="342900" indent="-342900" algn="l" eaLnBrk="1" hangingPunct="1">
              <a:buFont typeface="Arial" pitchFamily="34" charset="0"/>
              <a:buChar char="•"/>
              <a:defRPr/>
            </a:pPr>
            <a:r>
              <a:rPr lang="en-US" sz="2400" dirty="0" smtClean="0">
                <a:solidFill>
                  <a:schemeClr val="accent2">
                    <a:lumMod val="20000"/>
                    <a:lumOff val="80000"/>
                  </a:schemeClr>
                </a:solidFill>
              </a:rPr>
              <a:t>Need about 100,000 </a:t>
            </a:r>
            <a:r>
              <a:rPr lang="en-US" sz="2400" dirty="0">
                <a:solidFill>
                  <a:schemeClr val="accent2">
                    <a:lumMod val="20000"/>
                    <a:lumOff val="80000"/>
                  </a:schemeClr>
                </a:solidFill>
              </a:rPr>
              <a:t>MW new RE with aggressive EE, DR</a:t>
            </a:r>
            <a:r>
              <a:rPr lang="en-US" sz="2400" dirty="0" smtClean="0">
                <a:solidFill>
                  <a:schemeClr val="accent2">
                    <a:lumMod val="20000"/>
                    <a:lumOff val="80000"/>
                  </a:schemeClr>
                </a:solidFill>
              </a:rPr>
              <a:t>, and DG</a:t>
            </a:r>
          </a:p>
          <a:p>
            <a:pPr marL="342900" indent="-342900" algn="l" eaLnBrk="1" hangingPunct="1">
              <a:buFont typeface="Arial" pitchFamily="34" charset="0"/>
              <a:buChar char="•"/>
              <a:defRPr/>
            </a:pPr>
            <a:r>
              <a:rPr lang="en-US" sz="2400" dirty="0" smtClean="0">
                <a:solidFill>
                  <a:schemeClr val="accent2">
                    <a:lumMod val="20000"/>
                    <a:lumOff val="80000"/>
                  </a:schemeClr>
                </a:solidFill>
              </a:rPr>
              <a:t>Natural gas will occupy an important role in our transition to a clean energy future </a:t>
            </a:r>
          </a:p>
          <a:p>
            <a:pPr marL="342900" indent="-342900" algn="l" eaLnBrk="1" hangingPunct="1">
              <a:buFont typeface="Arial" pitchFamily="34" charset="0"/>
              <a:buChar char="•"/>
              <a:defRPr/>
            </a:pPr>
            <a:r>
              <a:rPr lang="en-US" sz="2400" b="1" dirty="0" smtClean="0">
                <a:solidFill>
                  <a:schemeClr val="accent2">
                    <a:lumMod val="20000"/>
                    <a:lumOff val="80000"/>
                  </a:schemeClr>
                </a:solidFill>
              </a:rPr>
              <a:t>www.cleanenergyvision.org</a:t>
            </a:r>
            <a:endParaRPr lang="en-US" sz="2400" b="1" dirty="0">
              <a:solidFill>
                <a:schemeClr val="accent2">
                  <a:lumMod val="20000"/>
                  <a:lumOff val="80000"/>
                </a:schemeClr>
              </a:solidFill>
            </a:endParaRPr>
          </a:p>
          <a:p>
            <a:pPr algn="l" eaLnBrk="1" hangingPunct="1">
              <a:buFontTx/>
              <a:buChar char="•"/>
              <a:defRPr/>
            </a:pPr>
            <a:endParaRPr lang="en-US" sz="2400" dirty="0" smtClean="0">
              <a:solidFill>
                <a:srgbClr val="66FFFF"/>
              </a:solidFill>
            </a:endParaRPr>
          </a:p>
          <a:p>
            <a:pPr algn="l" eaLnBrk="1" hangingPunct="1">
              <a:defRPr/>
            </a:pPr>
            <a:endParaRPr lang="en-US" sz="2400" dirty="0" smtClean="0">
              <a:solidFill>
                <a:srgbClr val="66FFFF"/>
              </a:solidFill>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81000" y="381000"/>
            <a:ext cx="8458200" cy="990600"/>
          </a:xfrm>
        </p:spPr>
        <p:txBody>
          <a:bodyPr/>
          <a:lstStyle/>
          <a:p>
            <a:pPr eaLnBrk="1" hangingPunct="1"/>
            <a:r>
              <a:rPr lang="en-US" smtClean="0">
                <a:solidFill>
                  <a:srgbClr val="66FFFF"/>
                </a:solidFill>
              </a:rPr>
              <a:t>CEV Generation Portfolio</a:t>
            </a:r>
          </a:p>
        </p:txBody>
      </p:sp>
      <p:graphicFrame>
        <p:nvGraphicFramePr>
          <p:cNvPr id="8" name="Chart 7"/>
          <p:cNvGraphicFramePr>
            <a:graphicFrameLocks/>
          </p:cNvGraphicFramePr>
          <p:nvPr/>
        </p:nvGraphicFramePr>
        <p:xfrm>
          <a:off x="-76200" y="1371600"/>
          <a:ext cx="9067800" cy="5486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381000"/>
            <a:ext cx="7772400" cy="1470025"/>
          </a:xfrm>
        </p:spPr>
        <p:txBody>
          <a:bodyPr/>
          <a:lstStyle/>
          <a:p>
            <a:pPr eaLnBrk="1" hangingPunct="1"/>
            <a:r>
              <a:rPr lang="en-US" sz="4000" smtClean="0">
                <a:solidFill>
                  <a:srgbClr val="66FFFF"/>
                </a:solidFill>
              </a:rPr>
              <a:t/>
            </a:r>
            <a:br>
              <a:rPr lang="en-US" sz="4000" smtClean="0">
                <a:solidFill>
                  <a:srgbClr val="66FFFF"/>
                </a:solidFill>
              </a:rPr>
            </a:br>
            <a:r>
              <a:rPr lang="en-US" sz="4000" smtClean="0">
                <a:solidFill>
                  <a:srgbClr val="66FFFF"/>
                </a:solidFill>
              </a:rPr>
              <a:t>Use of NG Could Increase</a:t>
            </a:r>
          </a:p>
        </p:txBody>
      </p:sp>
      <p:sp>
        <p:nvSpPr>
          <p:cNvPr id="175107" name="Rectangle 3"/>
          <p:cNvSpPr>
            <a:spLocks noGrp="1" noChangeArrowheads="1"/>
          </p:cNvSpPr>
          <p:nvPr>
            <p:ph type="subTitle" idx="1"/>
          </p:nvPr>
        </p:nvSpPr>
        <p:spPr>
          <a:xfrm>
            <a:off x="609600" y="2514600"/>
            <a:ext cx="8001000" cy="3276600"/>
          </a:xfrm>
        </p:spPr>
        <p:txBody>
          <a:bodyPr/>
          <a:lstStyle/>
          <a:p>
            <a:pPr marL="342900" indent="-342900" algn="l" eaLnBrk="1" hangingPunct="1">
              <a:buFont typeface="Arial" pitchFamily="34" charset="0"/>
              <a:buChar char="•"/>
              <a:defRPr/>
            </a:pPr>
            <a:r>
              <a:rPr lang="en-US" sz="2800" dirty="0" smtClean="0">
                <a:solidFill>
                  <a:schemeClr val="accent2">
                    <a:lumMod val="20000"/>
                    <a:lumOff val="80000"/>
                  </a:schemeClr>
                </a:solidFill>
              </a:rPr>
              <a:t>With </a:t>
            </a:r>
            <a:r>
              <a:rPr lang="en-US" sz="2800" dirty="0">
                <a:solidFill>
                  <a:schemeClr val="accent2">
                    <a:lumMod val="20000"/>
                    <a:lumOff val="80000"/>
                  </a:schemeClr>
                </a:solidFill>
              </a:rPr>
              <a:t>technological advances that increase </a:t>
            </a:r>
            <a:r>
              <a:rPr lang="en-US" sz="2800" dirty="0" smtClean="0">
                <a:solidFill>
                  <a:schemeClr val="accent2">
                    <a:lumMod val="20000"/>
                    <a:lumOff val="80000"/>
                  </a:schemeClr>
                </a:solidFill>
              </a:rPr>
              <a:t>efficiency</a:t>
            </a:r>
          </a:p>
          <a:p>
            <a:pPr marL="342900" indent="-342900" algn="l" eaLnBrk="1" hangingPunct="1">
              <a:buFont typeface="Arial" pitchFamily="34" charset="0"/>
              <a:buChar char="•"/>
              <a:defRPr/>
            </a:pPr>
            <a:r>
              <a:rPr lang="en-US" sz="2800" dirty="0" smtClean="0">
                <a:solidFill>
                  <a:schemeClr val="accent2">
                    <a:lumMod val="20000"/>
                    <a:lumOff val="80000"/>
                  </a:schemeClr>
                </a:solidFill>
              </a:rPr>
              <a:t>With additional carbon control and storage technologies</a:t>
            </a:r>
          </a:p>
          <a:p>
            <a:pPr marL="342900" indent="-342900" algn="l" eaLnBrk="1" hangingPunct="1">
              <a:buFont typeface="Arial" pitchFamily="34" charset="0"/>
              <a:buChar char="•"/>
              <a:defRPr/>
            </a:pPr>
            <a:r>
              <a:rPr lang="en-US" sz="2800" dirty="0" smtClean="0">
                <a:solidFill>
                  <a:schemeClr val="accent2">
                    <a:lumMod val="20000"/>
                    <a:lumOff val="80000"/>
                  </a:schemeClr>
                </a:solidFill>
              </a:rPr>
              <a:t>The interplay between the electricity and transportation</a:t>
            </a:r>
            <a:endParaRPr lang="en-US" sz="2800" dirty="0" smtClean="0">
              <a:solidFill>
                <a:srgbClr val="66FFFF"/>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solidFill>
                  <a:srgbClr val="66FFFF"/>
                </a:solidFill>
              </a:rPr>
              <a:t>WRA’s Perspective</a:t>
            </a:r>
          </a:p>
        </p:txBody>
      </p:sp>
      <p:sp>
        <p:nvSpPr>
          <p:cNvPr id="14339" name="Content Placeholder 2"/>
          <p:cNvSpPr>
            <a:spLocks noGrp="1"/>
          </p:cNvSpPr>
          <p:nvPr>
            <p:ph idx="1"/>
          </p:nvPr>
        </p:nvSpPr>
        <p:spPr>
          <a:xfrm>
            <a:off x="457200" y="1828800"/>
            <a:ext cx="8229600" cy="5181600"/>
          </a:xfrm>
        </p:spPr>
        <p:txBody>
          <a:bodyPr/>
          <a:lstStyle/>
          <a:p>
            <a:pPr marL="0" indent="0">
              <a:buFontTx/>
              <a:buNone/>
              <a:defRPr/>
            </a:pPr>
            <a:r>
              <a:rPr lang="en-US" dirty="0" smtClean="0">
                <a:solidFill>
                  <a:schemeClr val="accent2">
                    <a:lumMod val="20000"/>
                    <a:lumOff val="80000"/>
                  </a:schemeClr>
                </a:solidFill>
              </a:rPr>
              <a:t>Ensure </a:t>
            </a:r>
            <a:r>
              <a:rPr lang="en-US" dirty="0">
                <a:solidFill>
                  <a:schemeClr val="accent2">
                    <a:lumMod val="20000"/>
                    <a:lumOff val="80000"/>
                  </a:schemeClr>
                </a:solidFill>
              </a:rPr>
              <a:t>that natural gas plays an appropriate role in </a:t>
            </a:r>
            <a:r>
              <a:rPr lang="en-US" u="sng" dirty="0">
                <a:solidFill>
                  <a:schemeClr val="accent2">
                    <a:lumMod val="20000"/>
                    <a:lumOff val="80000"/>
                  </a:schemeClr>
                </a:solidFill>
              </a:rPr>
              <a:t>transitioning</a:t>
            </a:r>
            <a:r>
              <a:rPr lang="en-US" dirty="0">
                <a:solidFill>
                  <a:schemeClr val="accent2">
                    <a:lumMod val="20000"/>
                    <a:lumOff val="80000"/>
                  </a:schemeClr>
                </a:solidFill>
              </a:rPr>
              <a:t> the western electricity sector to </a:t>
            </a:r>
            <a:r>
              <a:rPr lang="en-US" dirty="0" smtClean="0">
                <a:solidFill>
                  <a:schemeClr val="accent2">
                    <a:lumMod val="20000"/>
                    <a:lumOff val="80000"/>
                  </a:schemeClr>
                </a:solidFill>
              </a:rPr>
              <a:t>a </a:t>
            </a:r>
            <a:r>
              <a:rPr lang="en-US" u="sng" dirty="0" smtClean="0">
                <a:solidFill>
                  <a:schemeClr val="accent2">
                    <a:lumMod val="20000"/>
                    <a:lumOff val="80000"/>
                  </a:schemeClr>
                </a:solidFill>
              </a:rPr>
              <a:t>lower </a:t>
            </a:r>
            <a:r>
              <a:rPr lang="en-US" u="sng" dirty="0">
                <a:solidFill>
                  <a:schemeClr val="accent2">
                    <a:lumMod val="20000"/>
                    <a:lumOff val="80000"/>
                  </a:schemeClr>
                </a:solidFill>
              </a:rPr>
              <a:t>carbon electricity mix</a:t>
            </a:r>
            <a:r>
              <a:rPr lang="en-US" dirty="0">
                <a:solidFill>
                  <a:schemeClr val="accent2">
                    <a:lumMod val="20000"/>
                    <a:lumOff val="80000"/>
                  </a:schemeClr>
                </a:solidFill>
              </a:rPr>
              <a:t>, while also ensuring that natural gas </a:t>
            </a:r>
            <a:r>
              <a:rPr lang="en-US" u="sng" dirty="0">
                <a:solidFill>
                  <a:schemeClr val="accent2">
                    <a:lumMod val="20000"/>
                    <a:lumOff val="80000"/>
                  </a:schemeClr>
                </a:solidFill>
              </a:rPr>
              <a:t>extraction, production, and transportation</a:t>
            </a:r>
            <a:r>
              <a:rPr lang="en-US" dirty="0">
                <a:solidFill>
                  <a:schemeClr val="accent2">
                    <a:lumMod val="20000"/>
                    <a:lumOff val="80000"/>
                  </a:schemeClr>
                </a:solidFill>
              </a:rPr>
              <a:t> are done in a way that safeguards our climate, </a:t>
            </a:r>
            <a:endParaRPr lang="en-US" dirty="0" smtClean="0">
              <a:solidFill>
                <a:schemeClr val="accent2">
                  <a:lumMod val="20000"/>
                  <a:lumOff val="80000"/>
                </a:schemeClr>
              </a:solidFill>
            </a:endParaRPr>
          </a:p>
          <a:p>
            <a:pPr marL="0" indent="0">
              <a:buFontTx/>
              <a:buNone/>
              <a:defRPr/>
            </a:pPr>
            <a:r>
              <a:rPr lang="en-US" dirty="0" smtClean="0">
                <a:solidFill>
                  <a:schemeClr val="accent2">
                    <a:lumMod val="20000"/>
                    <a:lumOff val="80000"/>
                  </a:schemeClr>
                </a:solidFill>
              </a:rPr>
              <a:t>people </a:t>
            </a:r>
            <a:r>
              <a:rPr lang="en-US" dirty="0">
                <a:solidFill>
                  <a:schemeClr val="accent2">
                    <a:lumMod val="20000"/>
                    <a:lumOff val="80000"/>
                  </a:schemeClr>
                </a:solidFill>
              </a:rPr>
              <a:t>and the region’s land, </a:t>
            </a:r>
            <a:endParaRPr lang="en-US" dirty="0" smtClean="0">
              <a:solidFill>
                <a:schemeClr val="accent2">
                  <a:lumMod val="20000"/>
                  <a:lumOff val="80000"/>
                </a:schemeClr>
              </a:solidFill>
            </a:endParaRPr>
          </a:p>
          <a:p>
            <a:pPr marL="0" indent="0">
              <a:buFontTx/>
              <a:buNone/>
              <a:defRPr/>
            </a:pPr>
            <a:r>
              <a:rPr lang="en-US" dirty="0" smtClean="0">
                <a:solidFill>
                  <a:schemeClr val="accent2">
                    <a:lumMod val="20000"/>
                    <a:lumOff val="80000"/>
                  </a:schemeClr>
                </a:solidFill>
              </a:rPr>
              <a:t>wildlife</a:t>
            </a:r>
            <a:r>
              <a:rPr lang="en-US" dirty="0">
                <a:solidFill>
                  <a:schemeClr val="accent2">
                    <a:lumMod val="20000"/>
                    <a:lumOff val="80000"/>
                  </a:schemeClr>
                </a:solidFill>
              </a:rPr>
              <a:t>, air and water.</a:t>
            </a:r>
          </a:p>
          <a:p>
            <a:pPr>
              <a:defRPr/>
            </a:pPr>
            <a:endParaRPr lang="en-US" dirty="0">
              <a:solidFill>
                <a:schemeClr val="accent2">
                  <a:lumMod val="20000"/>
                  <a:lumOff val="80000"/>
                </a:schemeClr>
              </a:solidFill>
            </a:endParaRPr>
          </a:p>
          <a:p>
            <a:pPr>
              <a:defRPr/>
            </a:pPr>
            <a:endParaRPr lang="en-US" dirty="0" smtClean="0">
              <a:solidFill>
                <a:schemeClr val="accent1"/>
              </a:solidFill>
            </a:endParaRPr>
          </a:p>
          <a:p>
            <a:pPr marL="514350" indent="-514350">
              <a:buFontTx/>
              <a:buNone/>
              <a:defRPr/>
            </a:pPr>
            <a:endParaRPr lang="en-US" dirty="0" smtClean="0"/>
          </a:p>
        </p:txBody>
      </p:sp>
      <p:pic>
        <p:nvPicPr>
          <p:cNvPr id="7172" name="Picture 2"/>
          <p:cNvPicPr>
            <a:picLocks noChangeAspect="1" noChangeArrowheads="1"/>
          </p:cNvPicPr>
          <p:nvPr/>
        </p:nvPicPr>
        <p:blipFill>
          <a:blip r:embed="rId3"/>
          <a:srcRect/>
          <a:stretch>
            <a:fillRect/>
          </a:stretch>
        </p:blipFill>
        <p:spPr bwMode="auto">
          <a:xfrm>
            <a:off x="6335713" y="4495800"/>
            <a:ext cx="2808287" cy="23622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381000"/>
            <a:ext cx="7772400" cy="1470025"/>
          </a:xfrm>
        </p:spPr>
        <p:txBody>
          <a:bodyPr/>
          <a:lstStyle/>
          <a:p>
            <a:pPr eaLnBrk="1" hangingPunct="1"/>
            <a:r>
              <a:rPr lang="en-US" sz="4000" smtClean="0">
                <a:solidFill>
                  <a:srgbClr val="66FFFF"/>
                </a:solidFill>
              </a:rPr>
              <a:t>Need for System Flexibility</a:t>
            </a:r>
          </a:p>
        </p:txBody>
      </p:sp>
      <p:sp>
        <p:nvSpPr>
          <p:cNvPr id="175107" name="Rectangle 3"/>
          <p:cNvSpPr>
            <a:spLocks noGrp="1" noChangeArrowheads="1"/>
          </p:cNvSpPr>
          <p:nvPr>
            <p:ph type="subTitle" idx="1"/>
          </p:nvPr>
        </p:nvSpPr>
        <p:spPr>
          <a:xfrm>
            <a:off x="609600" y="1981200"/>
            <a:ext cx="8458200" cy="3886200"/>
          </a:xfrm>
        </p:spPr>
        <p:txBody>
          <a:bodyPr/>
          <a:lstStyle/>
          <a:p>
            <a:pPr algn="l" eaLnBrk="1" hangingPunct="1">
              <a:defRPr/>
            </a:pPr>
            <a:r>
              <a:rPr lang="en-US" sz="2800" b="1" u="sng" dirty="0" smtClean="0">
                <a:solidFill>
                  <a:schemeClr val="accent2">
                    <a:lumMod val="20000"/>
                    <a:lumOff val="80000"/>
                  </a:schemeClr>
                </a:solidFill>
              </a:rPr>
              <a:t>Character of </a:t>
            </a:r>
            <a:r>
              <a:rPr lang="en-US" sz="2800" b="1" u="sng" dirty="0">
                <a:solidFill>
                  <a:schemeClr val="accent2">
                    <a:lumMod val="20000"/>
                    <a:lumOff val="80000"/>
                  </a:schemeClr>
                </a:solidFill>
              </a:rPr>
              <a:t>generation and loads </a:t>
            </a:r>
            <a:r>
              <a:rPr lang="en-US" sz="2800" b="1" u="sng" dirty="0" smtClean="0">
                <a:solidFill>
                  <a:schemeClr val="accent2">
                    <a:lumMod val="20000"/>
                    <a:lumOff val="80000"/>
                  </a:schemeClr>
                </a:solidFill>
              </a:rPr>
              <a:t>is changing</a:t>
            </a:r>
          </a:p>
          <a:p>
            <a:pPr marL="457200" indent="-457200" algn="l" eaLnBrk="1" hangingPunct="1">
              <a:buFont typeface="Arial" pitchFamily="34" charset="0"/>
              <a:buChar char="•"/>
              <a:defRPr/>
            </a:pPr>
            <a:r>
              <a:rPr lang="en-US" sz="2800" dirty="0" smtClean="0">
                <a:solidFill>
                  <a:schemeClr val="accent2">
                    <a:lumMod val="20000"/>
                    <a:lumOff val="80000"/>
                  </a:schemeClr>
                </a:solidFill>
              </a:rPr>
              <a:t>More </a:t>
            </a:r>
            <a:r>
              <a:rPr lang="en-US" sz="2800" dirty="0">
                <a:solidFill>
                  <a:schemeClr val="accent2">
                    <a:lumMod val="20000"/>
                    <a:lumOff val="80000"/>
                  </a:schemeClr>
                </a:solidFill>
              </a:rPr>
              <a:t>Variable Energy Resources (VERs</a:t>
            </a:r>
            <a:r>
              <a:rPr lang="en-US" sz="2800" dirty="0" smtClean="0">
                <a:solidFill>
                  <a:schemeClr val="accent2">
                    <a:lumMod val="20000"/>
                    <a:lumOff val="80000"/>
                  </a:schemeClr>
                </a:solidFill>
              </a:rPr>
              <a:t>) being added</a:t>
            </a:r>
          </a:p>
          <a:p>
            <a:pPr marL="457200" indent="-457200" algn="l" eaLnBrk="1" hangingPunct="1">
              <a:buFont typeface="Arial" pitchFamily="34" charset="0"/>
              <a:buChar char="•"/>
              <a:defRPr/>
            </a:pPr>
            <a:r>
              <a:rPr lang="en-US" sz="2800" dirty="0" smtClean="0">
                <a:solidFill>
                  <a:schemeClr val="accent2">
                    <a:lumMod val="20000"/>
                    <a:lumOff val="80000"/>
                  </a:schemeClr>
                </a:solidFill>
              </a:rPr>
              <a:t>Aging coal fleet being retired</a:t>
            </a:r>
          </a:p>
          <a:p>
            <a:pPr marL="457200" indent="-457200" algn="l" eaLnBrk="1" hangingPunct="1">
              <a:buFont typeface="Arial" pitchFamily="34" charset="0"/>
              <a:buChar char="•"/>
              <a:defRPr/>
            </a:pPr>
            <a:r>
              <a:rPr lang="en-US" sz="2800" dirty="0" smtClean="0">
                <a:solidFill>
                  <a:schemeClr val="accent2">
                    <a:lumMod val="20000"/>
                    <a:lumOff val="80000"/>
                  </a:schemeClr>
                </a:solidFill>
              </a:rPr>
              <a:t>Flexible </a:t>
            </a:r>
            <a:r>
              <a:rPr lang="en-US" sz="2800" dirty="0">
                <a:solidFill>
                  <a:schemeClr val="accent2">
                    <a:lumMod val="20000"/>
                    <a:lumOff val="80000"/>
                  </a:schemeClr>
                </a:solidFill>
              </a:rPr>
              <a:t>g</a:t>
            </a:r>
            <a:r>
              <a:rPr lang="en-US" sz="2800" dirty="0" smtClean="0">
                <a:solidFill>
                  <a:schemeClr val="accent2">
                    <a:lumMod val="20000"/>
                    <a:lumOff val="80000"/>
                  </a:schemeClr>
                </a:solidFill>
              </a:rPr>
              <a:t>as </a:t>
            </a:r>
            <a:r>
              <a:rPr lang="en-US" sz="2800" dirty="0">
                <a:solidFill>
                  <a:schemeClr val="accent2">
                    <a:lumMod val="20000"/>
                    <a:lumOff val="80000"/>
                  </a:schemeClr>
                </a:solidFill>
              </a:rPr>
              <a:t>resources </a:t>
            </a:r>
            <a:r>
              <a:rPr lang="en-US" sz="2800" dirty="0" smtClean="0">
                <a:solidFill>
                  <a:schemeClr val="accent2">
                    <a:lumMod val="20000"/>
                    <a:lumOff val="80000"/>
                  </a:schemeClr>
                </a:solidFill>
              </a:rPr>
              <a:t>complementing </a:t>
            </a:r>
            <a:r>
              <a:rPr lang="en-US" sz="2800" dirty="0">
                <a:solidFill>
                  <a:schemeClr val="accent2">
                    <a:lumMod val="20000"/>
                    <a:lumOff val="80000"/>
                  </a:schemeClr>
                </a:solidFill>
              </a:rPr>
              <a:t>VERs, </a:t>
            </a:r>
            <a:r>
              <a:rPr lang="en-US" sz="2800" dirty="0" smtClean="0">
                <a:solidFill>
                  <a:schemeClr val="accent2">
                    <a:lumMod val="20000"/>
                    <a:lumOff val="80000"/>
                  </a:schemeClr>
                </a:solidFill>
              </a:rPr>
              <a:t>and together replacing </a:t>
            </a:r>
            <a:r>
              <a:rPr lang="en-US" sz="2800" dirty="0">
                <a:solidFill>
                  <a:schemeClr val="accent2">
                    <a:lumMod val="20000"/>
                    <a:lumOff val="80000"/>
                  </a:schemeClr>
                </a:solidFill>
              </a:rPr>
              <a:t>carbon intensive coal </a:t>
            </a:r>
            <a:r>
              <a:rPr lang="en-US" sz="2800" dirty="0" smtClean="0">
                <a:solidFill>
                  <a:schemeClr val="accent2">
                    <a:lumMod val="20000"/>
                    <a:lumOff val="80000"/>
                  </a:schemeClr>
                </a:solidFill>
              </a:rPr>
              <a:t>resources</a:t>
            </a:r>
          </a:p>
          <a:p>
            <a:pPr marL="457200" indent="-457200" algn="l" eaLnBrk="1" hangingPunct="1">
              <a:buFont typeface="Arial" pitchFamily="34" charset="0"/>
              <a:buChar char="•"/>
              <a:defRPr/>
            </a:pPr>
            <a:r>
              <a:rPr lang="en-US" sz="2800" dirty="0" smtClean="0">
                <a:solidFill>
                  <a:schemeClr val="accent2">
                    <a:lumMod val="20000"/>
                    <a:lumOff val="80000"/>
                  </a:schemeClr>
                </a:solidFill>
              </a:rPr>
              <a:t>More electronic loads being added</a:t>
            </a:r>
            <a:endParaRPr lang="en-US" sz="2800" dirty="0">
              <a:solidFill>
                <a:schemeClr val="accent2">
                  <a:lumMod val="20000"/>
                  <a:lumOff val="80000"/>
                </a:schemeClr>
              </a:solidFill>
            </a:endParaRPr>
          </a:p>
          <a:p>
            <a:pPr algn="l" eaLnBrk="1" hangingPunct="1">
              <a:defRPr/>
            </a:pPr>
            <a:endParaRPr lang="en-US" sz="2400" dirty="0" smtClean="0">
              <a:solidFill>
                <a:srgbClr val="66FFFF"/>
              </a:solidFill>
            </a:endParaRPr>
          </a:p>
          <a:p>
            <a:pPr algn="l" eaLnBrk="1" hangingPunct="1">
              <a:defRPr/>
            </a:pPr>
            <a:endParaRPr lang="en-US" sz="2400" dirty="0" smtClean="0">
              <a:solidFill>
                <a:srgbClr val="66FFFF"/>
              </a:solidFil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0"/>
            <a:ext cx="8229600" cy="1143000"/>
          </a:xfrm>
        </p:spPr>
        <p:txBody>
          <a:bodyPr/>
          <a:lstStyle/>
          <a:p>
            <a:r>
              <a:rPr lang="en-US" smtClean="0">
                <a:solidFill>
                  <a:srgbClr val="66FFFF"/>
                </a:solidFill>
              </a:rPr>
              <a:t>Game Changer Challenges</a:t>
            </a:r>
          </a:p>
        </p:txBody>
      </p:sp>
      <p:sp>
        <p:nvSpPr>
          <p:cNvPr id="14339" name="Content Placeholder 2"/>
          <p:cNvSpPr>
            <a:spLocks noGrp="1"/>
          </p:cNvSpPr>
          <p:nvPr>
            <p:ph idx="1"/>
          </p:nvPr>
        </p:nvSpPr>
        <p:spPr>
          <a:xfrm>
            <a:off x="457200" y="2209800"/>
            <a:ext cx="8229600" cy="4191000"/>
          </a:xfrm>
        </p:spPr>
        <p:txBody>
          <a:bodyPr/>
          <a:lstStyle/>
          <a:p>
            <a:pPr>
              <a:defRPr/>
            </a:pPr>
            <a:endParaRPr lang="en-US" sz="2000" b="1" dirty="0" smtClean="0">
              <a:solidFill>
                <a:srgbClr val="FFFF00"/>
              </a:solidFill>
            </a:endParaRPr>
          </a:p>
          <a:p>
            <a:pPr>
              <a:defRPr/>
            </a:pPr>
            <a:r>
              <a:rPr lang="en-US" b="1" dirty="0" smtClean="0">
                <a:solidFill>
                  <a:schemeClr val="accent2">
                    <a:lumMod val="20000"/>
                    <a:lumOff val="80000"/>
                  </a:schemeClr>
                </a:solidFill>
              </a:rPr>
              <a:t>Use of natural gas for electricity</a:t>
            </a:r>
          </a:p>
          <a:p>
            <a:pPr lvl="1">
              <a:defRPr/>
            </a:pPr>
            <a:r>
              <a:rPr lang="en-US" b="1" dirty="0" smtClean="0">
                <a:solidFill>
                  <a:srgbClr val="FFFF00"/>
                </a:solidFill>
              </a:rPr>
              <a:t>Transition fuel</a:t>
            </a:r>
            <a:endParaRPr lang="en-US" b="1" dirty="0">
              <a:solidFill>
                <a:srgbClr val="FFFF00"/>
              </a:solidFill>
            </a:endParaRPr>
          </a:p>
          <a:p>
            <a:pPr>
              <a:defRPr/>
            </a:pPr>
            <a:r>
              <a:rPr lang="en-US" b="1" dirty="0">
                <a:solidFill>
                  <a:schemeClr val="accent2">
                    <a:lumMod val="20000"/>
                    <a:lumOff val="80000"/>
                  </a:schemeClr>
                </a:solidFill>
              </a:rPr>
              <a:t>E</a:t>
            </a:r>
            <a:r>
              <a:rPr lang="en-US" b="1" dirty="0" smtClean="0">
                <a:solidFill>
                  <a:schemeClr val="accent2">
                    <a:lumMod val="20000"/>
                    <a:lumOff val="80000"/>
                  </a:schemeClr>
                </a:solidFill>
              </a:rPr>
              <a:t>xtraction practices</a:t>
            </a:r>
          </a:p>
          <a:p>
            <a:pPr lvl="1">
              <a:defRPr/>
            </a:pPr>
            <a:r>
              <a:rPr lang="en-US" b="1" dirty="0" smtClean="0">
                <a:solidFill>
                  <a:srgbClr val="FFFF00"/>
                </a:solidFill>
              </a:rPr>
              <a:t>Geography, ecology, safety and BMPs important</a:t>
            </a:r>
          </a:p>
          <a:p>
            <a:pPr lvl="1">
              <a:defRPr/>
            </a:pPr>
            <a:r>
              <a:rPr lang="en-US" b="1" dirty="0" smtClean="0">
                <a:solidFill>
                  <a:srgbClr val="FFFF00"/>
                </a:solidFill>
              </a:rPr>
              <a:t>Efficiency, public perceptions, and community relations are important</a:t>
            </a:r>
            <a:endParaRPr lang="en-US" dirty="0" smtClean="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66FFFF"/>
                </a:solidFill>
              </a:rPr>
              <a:t>Challenges: Transition Fuel</a:t>
            </a:r>
          </a:p>
        </p:txBody>
      </p:sp>
      <p:sp>
        <p:nvSpPr>
          <p:cNvPr id="178179" name="Content Placeholder 2"/>
          <p:cNvSpPr>
            <a:spLocks noGrp="1"/>
          </p:cNvSpPr>
          <p:nvPr>
            <p:ph idx="1"/>
          </p:nvPr>
        </p:nvSpPr>
        <p:spPr>
          <a:xfrm>
            <a:off x="457200" y="1447800"/>
            <a:ext cx="8229600" cy="5638800"/>
          </a:xfrm>
        </p:spPr>
        <p:txBody>
          <a:bodyPr/>
          <a:lstStyle/>
          <a:p>
            <a:pPr>
              <a:defRPr/>
            </a:pPr>
            <a:r>
              <a:rPr lang="en-US" sz="2800" dirty="0" smtClean="0">
                <a:solidFill>
                  <a:srgbClr val="FFFF00"/>
                </a:solidFill>
              </a:rPr>
              <a:t>Transition to 2050</a:t>
            </a:r>
          </a:p>
          <a:p>
            <a:pPr>
              <a:defRPr/>
            </a:pPr>
            <a:r>
              <a:rPr lang="en-US" sz="2800" kern="1200" dirty="0" smtClean="0">
                <a:solidFill>
                  <a:srgbClr val="FFFF00"/>
                </a:solidFill>
                <a:ea typeface="ＭＳ Ｐゴシック" charset="0"/>
                <a:cs typeface="Arial"/>
              </a:rPr>
              <a:t>Generate electricity from gas for capacity and flexibility, not as one-to-one base load fuel replacement</a:t>
            </a:r>
          </a:p>
          <a:p>
            <a:pPr lvl="1">
              <a:defRPr/>
            </a:pPr>
            <a:r>
              <a:rPr lang="en-US" sz="2400" dirty="0">
                <a:solidFill>
                  <a:schemeClr val="accent2">
                    <a:lumMod val="20000"/>
                    <a:lumOff val="80000"/>
                  </a:schemeClr>
                </a:solidFill>
              </a:rPr>
              <a:t>Gas alone does not get us there </a:t>
            </a:r>
            <a:r>
              <a:rPr lang="en-US" sz="2400" dirty="0" smtClean="0">
                <a:solidFill>
                  <a:schemeClr val="accent2">
                    <a:lumMod val="20000"/>
                    <a:lumOff val="80000"/>
                  </a:schemeClr>
                </a:solidFill>
              </a:rPr>
              <a:t>– </a:t>
            </a:r>
          </a:p>
          <a:p>
            <a:pPr marL="457200" lvl="1" indent="0">
              <a:buFontTx/>
              <a:buNone/>
              <a:defRPr/>
            </a:pPr>
            <a:r>
              <a:rPr lang="en-US" sz="2400" dirty="0">
                <a:solidFill>
                  <a:schemeClr val="accent2">
                    <a:lumMod val="20000"/>
                    <a:lumOff val="80000"/>
                  </a:schemeClr>
                </a:solidFill>
              </a:rPr>
              <a:t> </a:t>
            </a:r>
            <a:r>
              <a:rPr lang="en-US" sz="2400" dirty="0" smtClean="0">
                <a:solidFill>
                  <a:schemeClr val="accent2">
                    <a:lumMod val="20000"/>
                    <a:lumOff val="80000"/>
                  </a:schemeClr>
                </a:solidFill>
              </a:rPr>
              <a:t>  50 </a:t>
            </a:r>
            <a:r>
              <a:rPr lang="en-US" sz="2400" dirty="0">
                <a:solidFill>
                  <a:schemeClr val="accent2">
                    <a:lumMod val="20000"/>
                    <a:lumOff val="80000"/>
                  </a:schemeClr>
                </a:solidFill>
              </a:rPr>
              <a:t>% less carbon is still too </a:t>
            </a:r>
            <a:r>
              <a:rPr lang="en-US" sz="2400" dirty="0" smtClean="0">
                <a:solidFill>
                  <a:schemeClr val="accent2">
                    <a:lumMod val="20000"/>
                    <a:lumOff val="80000"/>
                  </a:schemeClr>
                </a:solidFill>
              </a:rPr>
              <a:t>much</a:t>
            </a:r>
          </a:p>
          <a:p>
            <a:pPr lvl="1">
              <a:defRPr/>
            </a:pPr>
            <a:r>
              <a:rPr lang="en-US" sz="2400" kern="1200" dirty="0">
                <a:solidFill>
                  <a:schemeClr val="accent2">
                    <a:lumMod val="20000"/>
                    <a:lumOff val="80000"/>
                  </a:schemeClr>
                </a:solidFill>
                <a:ea typeface="ＭＳ Ｐゴシック" charset="0"/>
                <a:cs typeface="Arial"/>
              </a:rPr>
              <a:t>Underutilized gas generation </a:t>
            </a:r>
            <a:r>
              <a:rPr lang="en-US" sz="2400" kern="1200" dirty="0" smtClean="0">
                <a:solidFill>
                  <a:schemeClr val="accent2">
                    <a:lumMod val="20000"/>
                    <a:lumOff val="80000"/>
                  </a:schemeClr>
                </a:solidFill>
                <a:ea typeface="ＭＳ Ｐゴシック" charset="0"/>
                <a:cs typeface="Arial"/>
              </a:rPr>
              <a:t>now</a:t>
            </a:r>
          </a:p>
          <a:p>
            <a:pPr lvl="1">
              <a:defRPr/>
            </a:pPr>
            <a:r>
              <a:rPr lang="en-US" sz="2400" kern="1200" dirty="0" smtClean="0">
                <a:solidFill>
                  <a:schemeClr val="accent2">
                    <a:lumMod val="20000"/>
                    <a:lumOff val="80000"/>
                  </a:schemeClr>
                </a:solidFill>
                <a:ea typeface="ＭＳ Ｐゴシック" charset="0"/>
                <a:cs typeface="Arial"/>
              </a:rPr>
              <a:t>Initial design and equipment </a:t>
            </a:r>
          </a:p>
          <a:p>
            <a:pPr marL="457200" lvl="1" indent="0">
              <a:buFontTx/>
              <a:buNone/>
              <a:defRPr/>
            </a:pPr>
            <a:r>
              <a:rPr lang="en-US" sz="2400" kern="1200" dirty="0">
                <a:solidFill>
                  <a:schemeClr val="accent2">
                    <a:lumMod val="20000"/>
                    <a:lumOff val="80000"/>
                  </a:schemeClr>
                </a:solidFill>
                <a:ea typeface="ＭＳ Ｐゴシック" charset="0"/>
                <a:cs typeface="Arial"/>
              </a:rPr>
              <a:t> </a:t>
            </a:r>
            <a:r>
              <a:rPr lang="en-US" sz="2400" kern="1200" dirty="0" smtClean="0">
                <a:solidFill>
                  <a:schemeClr val="accent2">
                    <a:lumMod val="20000"/>
                    <a:lumOff val="80000"/>
                  </a:schemeClr>
                </a:solidFill>
                <a:ea typeface="ＭＳ Ｐゴシック" charset="0"/>
                <a:cs typeface="Arial"/>
              </a:rPr>
              <a:t>  choices important</a:t>
            </a:r>
          </a:p>
          <a:p>
            <a:pPr marL="0" indent="0">
              <a:buFontTx/>
              <a:buNone/>
              <a:defRPr/>
            </a:pPr>
            <a:endParaRPr lang="en-US" kern="1200" dirty="0">
              <a:solidFill>
                <a:srgbClr val="FFFF00"/>
              </a:solidFill>
              <a:ea typeface="ＭＳ Ｐゴシック" charset="0"/>
              <a:cs typeface="Arial"/>
            </a:endParaRPr>
          </a:p>
        </p:txBody>
      </p:sp>
      <p:pic>
        <p:nvPicPr>
          <p:cNvPr id="10244" name="Picture 2"/>
          <p:cNvPicPr>
            <a:picLocks noChangeAspect="1" noChangeArrowheads="1"/>
          </p:cNvPicPr>
          <p:nvPr/>
        </p:nvPicPr>
        <p:blipFill>
          <a:blip r:embed="rId3"/>
          <a:srcRect/>
          <a:stretch>
            <a:fillRect/>
          </a:stretch>
        </p:blipFill>
        <p:spPr bwMode="auto">
          <a:xfrm>
            <a:off x="6934200" y="3548063"/>
            <a:ext cx="2209800" cy="3309937"/>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7163</TotalTime>
  <Words>1031</Words>
  <Application>Microsoft Office PowerPoint</Application>
  <PresentationFormat>On-screen Show (4:3)</PresentationFormat>
  <Paragraphs>145</Paragraphs>
  <Slides>21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ＭＳ Ｐゴシック</vt:lpstr>
      <vt:lpstr>Default Design</vt:lpstr>
      <vt:lpstr> Natural Gas:   Game Changer Or Runner Left on Base? Working to Get it Right in CO!</vt:lpstr>
      <vt:lpstr>Opportunity: A Clean Energy Future</vt:lpstr>
      <vt:lpstr>Clean Energy Vision</vt:lpstr>
      <vt:lpstr>CEV Generation Portfolio</vt:lpstr>
      <vt:lpstr> Use of NG Could Increase</vt:lpstr>
      <vt:lpstr>WRA’s Perspective</vt:lpstr>
      <vt:lpstr>Need for System Flexibility</vt:lpstr>
      <vt:lpstr>Game Changer Challenges</vt:lpstr>
      <vt:lpstr>Challenges: Transition Fuel</vt:lpstr>
      <vt:lpstr>Challenges: Transition Fuel</vt:lpstr>
      <vt:lpstr>Geography and Ecology Challenges</vt:lpstr>
      <vt:lpstr>Geography and Ecology Challenges:  Water</vt:lpstr>
      <vt:lpstr>Geography and Ecology Challenges:  Water</vt:lpstr>
      <vt:lpstr>Geography and Ecology Challenges</vt:lpstr>
      <vt:lpstr>Solutions to Safety Challenges</vt:lpstr>
      <vt:lpstr>Solutions to Safety Challenges</vt:lpstr>
      <vt:lpstr>Benefits for Oil and Gas Industry</vt:lpstr>
      <vt:lpstr>Benefits for Oil and Gas Industry</vt:lpstr>
      <vt:lpstr>Next Steps</vt:lpstr>
      <vt:lpstr>Next Steps</vt:lpstr>
      <vt:lpstr>Slide 21</vt:lpstr>
    </vt:vector>
  </TitlesOfParts>
  <Company>WRA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Roessmann</dc:creator>
  <cp:lastModifiedBy>kirschns</cp:lastModifiedBy>
  <cp:revision>283</cp:revision>
  <cp:lastPrinted>2012-01-17T16:58:41Z</cp:lastPrinted>
  <dcterms:created xsi:type="dcterms:W3CDTF">2010-04-27T16:54:01Z</dcterms:created>
  <dcterms:modified xsi:type="dcterms:W3CDTF">2012-01-18T15:24:22Z</dcterms:modified>
</cp:coreProperties>
</file>